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24"/>
  </p:notesMasterIdLst>
  <p:handoutMasterIdLst>
    <p:handoutMasterId r:id="rId25"/>
  </p:handoutMasterIdLst>
  <p:sldIdLst>
    <p:sldId id="272" r:id="rId2"/>
    <p:sldId id="303" r:id="rId3"/>
    <p:sldId id="276" r:id="rId4"/>
    <p:sldId id="279" r:id="rId5"/>
    <p:sldId id="305" r:id="rId6"/>
    <p:sldId id="306" r:id="rId7"/>
    <p:sldId id="274" r:id="rId8"/>
    <p:sldId id="290" r:id="rId9"/>
    <p:sldId id="289" r:id="rId10"/>
    <p:sldId id="296" r:id="rId11"/>
    <p:sldId id="281" r:id="rId12"/>
    <p:sldId id="287" r:id="rId13"/>
    <p:sldId id="282" r:id="rId14"/>
    <p:sldId id="283" r:id="rId15"/>
    <p:sldId id="297" r:id="rId16"/>
    <p:sldId id="300" r:id="rId17"/>
    <p:sldId id="301" r:id="rId18"/>
    <p:sldId id="299" r:id="rId19"/>
    <p:sldId id="298" r:id="rId20"/>
    <p:sldId id="288" r:id="rId21"/>
    <p:sldId id="293" r:id="rId22"/>
    <p:sldId id="292" r:id="rId23"/>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Opening" id="{D40C5813-C3CF-A144-BF72-1C1ADD52E136}">
          <p14:sldIdLst>
            <p14:sldId id="272"/>
          </p14:sldIdLst>
        </p14:section>
        <p14:section name="State of the art" id="{EFF68C5F-4110-3241-AE84-6D093A786462}">
          <p14:sldIdLst>
            <p14:sldId id="303"/>
          </p14:sldIdLst>
        </p14:section>
        <p14:section name="Stochastic Model" id="{09C4B88E-F54E-B24B-9CE3-00E59B33D1EC}">
          <p14:sldIdLst>
            <p14:sldId id="276"/>
          </p14:sldIdLst>
        </p14:section>
        <p14:section name="Optimal Stopping" id="{FBC9B58C-24C2-D849-823C-1A8D7F6D0258}">
          <p14:sldIdLst>
            <p14:sldId id="279"/>
          </p14:sldIdLst>
        </p14:section>
        <p14:section name="Longstaff-Schwartz" id="{0AFB18D4-D526-BA4B-AC25-0D1ACDE77C2A}">
          <p14:sldIdLst>
            <p14:sldId id="305"/>
            <p14:sldId id="306"/>
          </p14:sldIdLst>
        </p14:section>
        <p14:section name="Case Study" id="{1F2CFC83-E006-2E49-A166-98736F2DE70E}">
          <p14:sldIdLst>
            <p14:sldId id="274"/>
            <p14:sldId id="290"/>
            <p14:sldId id="289"/>
            <p14:sldId id="296"/>
          </p14:sldIdLst>
        </p14:section>
        <p14:section name="Results 1" id="{4CFA9C4F-BF2F-1A45-AF13-08D701F96967}">
          <p14:sldIdLst>
            <p14:sldId id="281"/>
          </p14:sldIdLst>
        </p14:section>
        <p14:section name="Results 2" id="{113488C2-688F-954C-BE4C-EAE8722F738F}">
          <p14:sldIdLst>
            <p14:sldId id="287"/>
          </p14:sldIdLst>
        </p14:section>
        <p14:section name="Summary and Outlook" id="{C4443306-1AC9-0C4F-A9D9-0297731E667F}">
          <p14:sldIdLst>
            <p14:sldId id="282"/>
            <p14:sldId id="283"/>
          </p14:sldIdLst>
        </p14:section>
        <p14:section name="Backup: parameter estimation" id="{377F9C11-32A7-7944-9E2C-781E2EBD9B59}">
          <p14:sldIdLst>
            <p14:sldId id="297"/>
            <p14:sldId id="300"/>
            <p14:sldId id="301"/>
          </p14:sldIdLst>
        </p14:section>
        <p14:section name="Backup: optimal stopping" id="{091BBB89-87A1-B247-B528-6B1C49B9E48F}">
          <p14:sldIdLst>
            <p14:sldId id="299"/>
            <p14:sldId id="298"/>
          </p14:sldIdLst>
        </p14:section>
        <p14:section name="Backup: wrong use of the algorithm" id="{6C0CC4F5-46B3-B645-9820-F1EEED92517A}">
          <p14:sldIdLst>
            <p14:sldId id="288"/>
            <p14:sldId id="293"/>
          </p14:sldIdLst>
        </p14:section>
        <p14:section name="Backup: CDF Ensemble 1" id="{281B762D-D89A-564D-8AFE-836A5FB1D037}">
          <p14:sldIdLst>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2E1DC09-61CF-1657-BCB1-681A75333AD8}" name="Rafif Ramadhan" initials="RR" userId="S::7vs86nb9uv36fnec@students.rwth-aachen.de::dcf787ad-18c3-48e5-97da-60c196b2d353" providerId="AD"/>
  <p188:author id="{14BC0430-5E01-0023-4F83-53C4151A7D6B}" name="Rafif Sulthan Ramadhan" initials="RSR" userId="S::rramadha@purdue.edu::17a94554-cb27-4b0b-8dd2-064695ea5f2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CE6"/>
    <a:srgbClr val="C792FB"/>
    <a:srgbClr val="BCB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3" autoAdjust="0"/>
    <p:restoredTop sz="85288" autoAdjust="0"/>
  </p:normalViewPr>
  <p:slideViewPr>
    <p:cSldViewPr snapToGrid="0" showGuides="1">
      <p:cViewPr varScale="1">
        <p:scale>
          <a:sx n="77" d="100"/>
          <a:sy n="77" d="100"/>
        </p:scale>
        <p:origin x="1218" y="90"/>
      </p:cViewPr>
      <p:guideLst>
        <p:guide orient="horz" pos="2160"/>
        <p:guide pos="3840"/>
      </p:guideLst>
    </p:cSldViewPr>
  </p:slideViewPr>
  <p:outlineViewPr>
    <p:cViewPr>
      <p:scale>
        <a:sx n="33" d="100"/>
        <a:sy n="33" d="100"/>
      </p:scale>
      <p:origin x="0" y="-3654"/>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4" d="100"/>
          <a:sy n="94" d="100"/>
        </p:scale>
        <p:origin x="-2658" y="-102"/>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a:pPr>
                <a:defRPr/>
              </a:pPr>
              <a:t>28.07.2025</a:t>
            </a:fld>
            <a:endParaRPr 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a:pPr>
                <a:defRPr/>
              </a:pPr>
              <a:t>‹#›</a:t>
            </a:fld>
            <a:endParaRPr lang="de-DE"/>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E619EF57-6584-4C28-9DE9-68C51C925951}" type="datetimeFigureOut">
              <a:rPr lang="de-DE"/>
              <a:pPr>
                <a:defRPr/>
              </a:pPr>
              <a:t>28.07.2025</a:t>
            </a:fld>
            <a:endParaRPr lang="de-DE"/>
          </a:p>
        </p:txBody>
      </p:sp>
      <p:sp>
        <p:nvSpPr>
          <p:cNvPr id="4" name="Folienbildplatzhalter 3"/>
          <p:cNvSpPr>
            <a:spLocks noGrp="1" noRot="1" noChangeAspect="1"/>
          </p:cNvSpPr>
          <p:nvPr>
            <p:ph type="sldImg" idx="2"/>
          </p:nvPr>
        </p:nvSpPr>
        <p:spPr>
          <a:xfrm>
            <a:off x="-263525" y="582613"/>
            <a:ext cx="7567613" cy="4257675"/>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6DB79B9A-35EE-4156-AEAA-A71D25E1C590}" type="slidenum">
              <a:rPr lang="de-DE"/>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4406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341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9578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4" name="Rechteck 3"/>
          <p:cNvSpPr/>
          <p:nvPr userDrawn="1"/>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feld 8"/>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Institutslogo:</a:t>
            </a:r>
          </a:p>
          <a:p>
            <a:pPr marL="171450" indent="-171450" eaLnBrk="1" fontAlgn="auto" hangingPunct="1">
              <a:spcBef>
                <a:spcPts val="0"/>
              </a:spcBef>
              <a:spcAft>
                <a:spcPts val="0"/>
              </a:spcAft>
              <a:buFontTx/>
              <a:buChar char="-"/>
              <a:defRPr/>
            </a:pPr>
            <a:r>
              <a:rPr lang="de-DE" sz="1000" dirty="0">
                <a:latin typeface="+mn-lt"/>
              </a:rPr>
              <a:t>Dateiformat:</a:t>
            </a:r>
            <a:r>
              <a:rPr lang="de-DE" sz="1000" baseline="0" dirty="0">
                <a:latin typeface="+mn-lt"/>
              </a:rPr>
              <a:t> PNG in RGB</a:t>
            </a:r>
            <a:endParaRPr lang="de-DE" sz="1000" dirty="0">
              <a:latin typeface="+mn-lt"/>
            </a:endParaRPr>
          </a:p>
          <a:p>
            <a:pPr marL="171450" indent="-171450" eaLnBrk="1" fontAlgn="auto" hangingPunct="1">
              <a:spcBef>
                <a:spcPts val="0"/>
              </a:spcBef>
              <a:spcAft>
                <a:spcPts val="0"/>
              </a:spcAft>
              <a:buFontTx/>
              <a:buChar char="-"/>
              <a:defRPr/>
            </a:pPr>
            <a:r>
              <a:rPr lang="de-DE" sz="1000" dirty="0">
                <a:latin typeface="+mn-lt"/>
              </a:rPr>
              <a:t>Skalieren auf</a:t>
            </a:r>
          </a:p>
          <a:p>
            <a:pPr marL="0" indent="0" eaLnBrk="1" fontAlgn="auto" hangingPunct="1">
              <a:spcBef>
                <a:spcPts val="0"/>
              </a:spcBef>
              <a:spcAft>
                <a:spcPts val="0"/>
              </a:spcAft>
              <a:buFontTx/>
              <a:buNone/>
              <a:defRPr/>
            </a:pPr>
            <a:r>
              <a:rPr lang="de-DE" sz="1000" baseline="0" dirty="0">
                <a:latin typeface="+mn-lt"/>
              </a:rPr>
              <a:t>     Höhe: 2,26 cm</a:t>
            </a:r>
          </a:p>
          <a:p>
            <a:pPr marL="0" indent="0" eaLnBrk="1" fontAlgn="auto" hangingPunct="1">
              <a:spcBef>
                <a:spcPts val="0"/>
              </a:spcBef>
              <a:spcAft>
                <a:spcPts val="0"/>
              </a:spcAft>
              <a:buFontTx/>
              <a:buNone/>
              <a:defRPr/>
            </a:pPr>
            <a:r>
              <a:rPr lang="de-DE" sz="1000" baseline="0" dirty="0">
                <a:latin typeface="+mn-lt"/>
              </a:rPr>
              <a:t>     (Breite variiert je nach Schutzraum)</a:t>
            </a:r>
            <a:endParaRPr lang="de-DE" sz="1000" dirty="0">
              <a:latin typeface="+mn-lt"/>
            </a:endParaRPr>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3328840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en-US"/>
              <a:t>Click to edit Master title style</a:t>
            </a:r>
            <a:endParaRPr lang="en-US" dirty="0"/>
          </a:p>
        </p:txBody>
      </p:sp>
      <p:sp>
        <p:nvSpPr>
          <p:cNvPr id="6"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14" name="Textplatzhalter 11"/>
          <p:cNvSpPr>
            <a:spLocks noGrp="1"/>
          </p:cNvSpPr>
          <p:nvPr>
            <p:ph type="body" sz="quarter" idx="14"/>
          </p:nvPr>
        </p:nvSpPr>
        <p:spPr>
          <a:xfrm>
            <a:off x="383118" y="999461"/>
            <a:ext cx="7531100" cy="4671294"/>
          </a:xfrm>
          <a:prstGeom prst="rect">
            <a:avLst/>
          </a:prstGeom>
        </p:spPr>
        <p:txBody>
          <a:bodyPr lIns="0" tIns="0" rIns="0" bIns="0"/>
          <a:lstStyle/>
          <a:p>
            <a:pPr lvl="0"/>
            <a:r>
              <a:rPr lang="en-US"/>
              <a:t>Click to edit Master text styles</a:t>
            </a:r>
          </a:p>
        </p:txBody>
      </p:sp>
    </p:spTree>
    <p:extLst>
      <p:ext uri="{BB962C8B-B14F-4D97-AF65-F5344CB8AC3E}">
        <p14:creationId xmlns:p14="http://schemas.microsoft.com/office/powerpoint/2010/main" val="356083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pic>
        <p:nvPicPr>
          <p:cNvPr id="3" name="Grafik 7"/>
          <p:cNvPicPr>
            <a:picLocks noChangeAspect="1"/>
          </p:cNvPicPr>
          <p:nvPr/>
        </p:nvPicPr>
        <p:blipFill rotWithShape="1">
          <a:blip r:embed="rId2" cstate="print">
            <a:extLst>
              <a:ext uri="{28A0092B-C50C-407E-A947-70E740481C1C}">
                <a14:useLocalDpi xmlns:a14="http://schemas.microsoft.com/office/drawing/2010/main" val="0"/>
              </a:ext>
            </a:extLst>
          </a:blip>
          <a:srcRect l="1" t="23278" r="96" b="23374"/>
          <a:stretch/>
        </p:blipFill>
        <p:spPr bwMode="auto">
          <a:xfrm>
            <a:off x="383118" y="1152526"/>
            <a:ext cx="11412889"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en-US"/>
              <a:t>Click to edit Master title style</a:t>
            </a:r>
            <a:endParaRPr lang="en-US" dirty="0"/>
          </a:p>
        </p:txBody>
      </p:sp>
      <p:sp>
        <p:nvSpPr>
          <p:cNvPr id="4" name="Footer Placeholder 4"/>
          <p:cNvSpPr>
            <a:spLocks noGrp="1"/>
          </p:cNvSpPr>
          <p:nvPr>
            <p:ph type="ftr" sz="quarter" idx="10"/>
          </p:nvPr>
        </p:nvSpPr>
        <p:spPr/>
        <p:txBody>
          <a:bodyPr/>
          <a:lstStyle>
            <a:lvl1pPr algn="l">
              <a:defRPr sz="900" dirty="0">
                <a:solidFill>
                  <a:schemeClr val="tx2"/>
                </a:solidFill>
              </a:defRPr>
            </a:lvl1pPr>
          </a:lstStyle>
          <a:p>
            <a:pPr>
              <a:defRPr/>
            </a:pPr>
            <a:endParaRPr lang="de-DE"/>
          </a:p>
        </p:txBody>
      </p:sp>
      <p:sp>
        <p:nvSpPr>
          <p:cNvPr id="10" name="Textplatzhalter 9"/>
          <p:cNvSpPr>
            <a:spLocks noGrp="1"/>
          </p:cNvSpPr>
          <p:nvPr>
            <p:ph type="body" sz="quarter" idx="13" hasCustomPrompt="1"/>
          </p:nvPr>
        </p:nvSpPr>
        <p:spPr>
          <a:xfrm>
            <a:off x="383118" y="5359401"/>
            <a:ext cx="11412889" cy="499533"/>
          </a:xfrm>
          <a:prstGeom prst="rect">
            <a:avLst/>
          </a:prstGeom>
        </p:spPr>
        <p:txBody>
          <a:bodyPr>
            <a:normAutofit/>
          </a:bodyPr>
          <a:lstStyle>
            <a:lvl1pPr marL="0" indent="0" algn="r">
              <a:buNone/>
              <a:defRPr sz="900"/>
            </a:lvl1pPr>
          </a:lstStyle>
          <a:p>
            <a:pPr lvl="0"/>
            <a:r>
              <a:rPr lang="de-DE" dirty="0"/>
              <a:t>Bildtitel oder ggf. Beschreibung</a:t>
            </a:r>
          </a:p>
        </p:txBody>
      </p:sp>
    </p:spTree>
    <p:extLst>
      <p:ext uri="{BB962C8B-B14F-4D97-AF65-F5344CB8AC3E}">
        <p14:creationId xmlns:p14="http://schemas.microsoft.com/office/powerpoint/2010/main" val="203063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en-US"/>
              <a:t>Click to edit Master title style</a:t>
            </a:r>
            <a:endParaRPr lang="en-US" dirty="0"/>
          </a:p>
        </p:txBody>
      </p:sp>
      <p:sp>
        <p:nvSpPr>
          <p:cNvPr id="5" name="Footer Placeholder 4"/>
          <p:cNvSpPr>
            <a:spLocks noGrp="1"/>
          </p:cNvSpPr>
          <p:nvPr>
            <p:ph type="ftr" sz="quarter" idx="12"/>
          </p:nvPr>
        </p:nvSpPr>
        <p:spPr/>
        <p:txBody>
          <a:bodyPr/>
          <a:lstStyle>
            <a:lvl1pPr algn="l">
              <a:defRPr sz="900" dirty="0">
                <a:solidFill>
                  <a:schemeClr val="tx2"/>
                </a:solidFill>
              </a:defRPr>
            </a:lvl1pPr>
          </a:lstStyle>
          <a:p>
            <a:pPr>
              <a:defRPr/>
            </a:pPr>
            <a:endParaRPr lang="de-DE"/>
          </a:p>
        </p:txBody>
      </p:sp>
      <p:sp>
        <p:nvSpPr>
          <p:cNvPr id="9" name="Diagrammplatzhalter 8"/>
          <p:cNvSpPr>
            <a:spLocks noGrp="1"/>
          </p:cNvSpPr>
          <p:nvPr>
            <p:ph type="chart" sz="quarter" idx="13"/>
          </p:nvPr>
        </p:nvSpPr>
        <p:spPr>
          <a:xfrm>
            <a:off x="383118" y="971107"/>
            <a:ext cx="11425767" cy="4876800"/>
          </a:xfrm>
          <a:prstGeom prst="rect">
            <a:avLst/>
          </a:prstGeom>
        </p:spPr>
        <p:txBody>
          <a:bodyPr lIns="0" tIns="0" rIns="0" bIns="0"/>
          <a:lstStyle/>
          <a:p>
            <a:r>
              <a:rPr lang="en-US"/>
              <a:t>Click icon to add chart</a:t>
            </a:r>
            <a:endParaRPr lang="de-DE"/>
          </a:p>
        </p:txBody>
      </p:sp>
    </p:spTree>
    <p:extLst>
      <p:ext uri="{BB962C8B-B14F-4D97-AF65-F5344CB8AC3E}">
        <p14:creationId xmlns:p14="http://schemas.microsoft.com/office/powerpoint/2010/main" val="682848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de-DE" sz="3200" dirty="0" err="1"/>
              <a:t>Thank</a:t>
            </a:r>
            <a:r>
              <a:rPr lang="de-DE" sz="3200" dirty="0"/>
              <a:t> </a:t>
            </a:r>
            <a:r>
              <a:rPr lang="de-DE" sz="3200" dirty="0" err="1"/>
              <a:t>you</a:t>
            </a:r>
            <a:r>
              <a:rPr lang="de-DE" sz="3200" dirty="0"/>
              <a:t> </a:t>
            </a:r>
            <a:r>
              <a:rPr lang="de-DE" sz="3200" dirty="0" err="1"/>
              <a:t>for</a:t>
            </a:r>
            <a:r>
              <a:rPr lang="de-DE" sz="3200" dirty="0"/>
              <a:t> </a:t>
            </a:r>
            <a:r>
              <a:rPr lang="de-DE" sz="3200" dirty="0" err="1"/>
              <a:t>your</a:t>
            </a:r>
            <a:r>
              <a:rPr lang="de-DE" sz="3200" dirty="0"/>
              <a:t> </a:t>
            </a:r>
            <a:r>
              <a:rPr lang="de-DE" sz="3200" dirty="0" err="1"/>
              <a:t>attention</a:t>
            </a:r>
            <a:endParaRPr lang="en-US" sz="3200" dirty="0"/>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a:t>Click to edit Master text styles</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901983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5822" b="35822"/>
          <a:stretch/>
        </p:blipFill>
        <p:spPr bwMode="auto">
          <a:xfrm>
            <a:off x="0" y="1"/>
            <a:ext cx="12191999" cy="2303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Grafik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278347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052"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2085" b="22084"/>
          <a:stretch/>
        </p:blipFill>
        <p:spPr bwMode="auto">
          <a:xfrm>
            <a:off x="0" y="1"/>
            <a:ext cx="12192000" cy="453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608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_1/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5"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6"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Textfeld 7"/>
          <p:cNvSpPr txBox="1"/>
          <p:nvPr userDrawn="1"/>
        </p:nvSpPr>
        <p:spPr>
          <a:xfrm>
            <a:off x="-2427817" y="532293"/>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pic>
        <p:nvPicPr>
          <p:cNvPr id="10" name="Grafik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46557"/>
          <a:stretch/>
        </p:blipFill>
        <p:spPr>
          <a:xfrm>
            <a:off x="0" y="-1103727"/>
            <a:ext cx="12192000" cy="3415128"/>
          </a:xfrm>
          <a:prstGeom prst="rect">
            <a:avLst/>
          </a:prstGeom>
        </p:spPr>
      </p:pic>
    </p:spTree>
    <p:extLst>
      <p:ext uri="{BB962C8B-B14F-4D97-AF65-F5344CB8AC3E}">
        <p14:creationId xmlns:p14="http://schemas.microsoft.com/office/powerpoint/2010/main" val="866309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el_2/3 Foto">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extfeld 7"/>
          <p:cNvSpPr txBox="1"/>
          <p:nvPr userDrawn="1"/>
        </p:nvSpPr>
        <p:spPr>
          <a:xfrm>
            <a:off x="-2427817" y="506414"/>
            <a:ext cx="2188633" cy="1015663"/>
          </a:xfrm>
          <a:prstGeom prst="rect">
            <a:avLst/>
          </a:prstGeom>
          <a:noFill/>
        </p:spPr>
        <p:txBody>
          <a:bodyPr>
            <a:spAutoFit/>
          </a:bodyPr>
          <a:lstStyle/>
          <a:p>
            <a:pPr eaLnBrk="1" fontAlgn="auto" hangingPunct="1">
              <a:spcBef>
                <a:spcPts val="0"/>
              </a:spcBef>
              <a:spcAft>
                <a:spcPts val="0"/>
              </a:spcAft>
              <a:defRPr/>
            </a:pPr>
            <a:r>
              <a:rPr lang="de-DE" sz="1000" b="1" dirty="0">
                <a:latin typeface="+mn-lt"/>
              </a:rPr>
              <a:t>Bild zuschneiden unter:</a:t>
            </a:r>
          </a:p>
          <a:p>
            <a:pPr marL="171450" indent="-171450" eaLnBrk="1" fontAlgn="auto" hangingPunct="1">
              <a:spcBef>
                <a:spcPts val="0"/>
              </a:spcBef>
              <a:spcAft>
                <a:spcPts val="0"/>
              </a:spcAft>
              <a:buFontTx/>
              <a:buChar char="-"/>
              <a:defRPr/>
            </a:pPr>
            <a:r>
              <a:rPr lang="de-DE" sz="1000" dirty="0">
                <a:latin typeface="+mn-lt"/>
              </a:rPr>
              <a:t>Format</a:t>
            </a:r>
          </a:p>
          <a:p>
            <a:pPr marL="171450" indent="-171450" eaLnBrk="1" fontAlgn="auto" hangingPunct="1">
              <a:spcBef>
                <a:spcPts val="0"/>
              </a:spcBef>
              <a:spcAft>
                <a:spcPts val="0"/>
              </a:spcAft>
              <a:buFontTx/>
              <a:buChar char="-"/>
              <a:defRPr/>
            </a:pPr>
            <a:r>
              <a:rPr lang="de-DE" sz="1000" dirty="0">
                <a:latin typeface="+mn-lt"/>
              </a:rPr>
              <a:t>Zuschneiden</a:t>
            </a:r>
          </a:p>
          <a:p>
            <a:pPr marL="171450" indent="-171450" eaLnBrk="1" fontAlgn="auto" hangingPunct="1">
              <a:spcBef>
                <a:spcPts val="0"/>
              </a:spcBef>
              <a:spcAft>
                <a:spcPts val="0"/>
              </a:spcAft>
              <a:buFontTx/>
              <a:buChar char="-"/>
              <a:defRPr/>
            </a:pPr>
            <a:r>
              <a:rPr lang="de-DE" sz="1000" dirty="0" err="1">
                <a:latin typeface="+mn-lt"/>
              </a:rPr>
              <a:t>Zuschneidewerkzeug</a:t>
            </a:r>
            <a:r>
              <a:rPr lang="de-DE" sz="1000" dirty="0">
                <a:latin typeface="+mn-lt"/>
              </a:rPr>
              <a:t> horizontal bis zur ersten oder zweiten Linie ziehen</a:t>
            </a:r>
          </a:p>
        </p:txBody>
      </p:sp>
      <p:sp>
        <p:nvSpPr>
          <p:cNvPr id="10" name="Title 1"/>
          <p:cNvSpPr>
            <a:spLocks noGrp="1"/>
          </p:cNvSpPr>
          <p:nvPr>
            <p:ph type="ctrTitle"/>
          </p:nvPr>
        </p:nvSpPr>
        <p:spPr>
          <a:xfrm>
            <a:off x="384000" y="473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1" name="Subtitle 2"/>
          <p:cNvSpPr>
            <a:spLocks noGrp="1"/>
          </p:cNvSpPr>
          <p:nvPr>
            <p:ph type="subTitle" idx="1"/>
          </p:nvPr>
        </p:nvSpPr>
        <p:spPr>
          <a:xfrm>
            <a:off x="384000" y="5230801"/>
            <a:ext cx="1142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3" name="Grafik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pic>
        <p:nvPicPr>
          <p:cNvPr id="9" name="Grafik 8"/>
          <p:cNvPicPr>
            <a:picLocks noChangeAspect="1"/>
          </p:cNvPicPr>
          <p:nvPr userDrawn="1"/>
        </p:nvPicPr>
        <p:blipFill rotWithShape="1">
          <a:blip r:embed="rId3" cstate="print">
            <a:extLst>
              <a:ext uri="{28A0092B-C50C-407E-A947-70E740481C1C}">
                <a14:useLocalDpi xmlns:a14="http://schemas.microsoft.com/office/drawing/2010/main" val="0"/>
              </a:ext>
            </a:extLst>
          </a:blip>
          <a:srcRect b="28851"/>
          <a:stretch/>
        </p:blipFill>
        <p:spPr>
          <a:xfrm>
            <a:off x="0" y="1"/>
            <a:ext cx="12192000" cy="4546600"/>
          </a:xfrm>
          <a:prstGeom prst="rect">
            <a:avLst/>
          </a:prstGeom>
        </p:spPr>
      </p:pic>
    </p:spTree>
    <p:extLst>
      <p:ext uri="{BB962C8B-B14F-4D97-AF65-F5344CB8AC3E}">
        <p14:creationId xmlns:p14="http://schemas.microsoft.com/office/powerpoint/2010/main" val="1261513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7"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2" name="Subtitle 2"/>
          <p:cNvSpPr>
            <a:spLocks noGrp="1"/>
          </p:cNvSpPr>
          <p:nvPr>
            <p:ph type="subTitle" idx="1"/>
          </p:nvPr>
        </p:nvSpPr>
        <p:spPr>
          <a:xfrm>
            <a:off x="384000" y="2980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Gerader Verbinder 12"/>
          <p:cNvCxnSpPr/>
          <p:nvPr userDrawn="1"/>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1672446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lvl1pPr>
              <a:defRPr>
                <a:solidFill>
                  <a:schemeClr val="tx2">
                    <a:alpha val="0"/>
                  </a:schemeClr>
                </a:solidFill>
              </a:defRPr>
            </a:lvl1pPr>
          </a:lstStyle>
          <a:p>
            <a:pPr>
              <a:defRPr/>
            </a:pPr>
            <a:endParaRPr lang="de-DE" dirty="0"/>
          </a:p>
        </p:txBody>
      </p:sp>
      <p:sp>
        <p:nvSpPr>
          <p:cNvPr id="8" name="Title 1"/>
          <p:cNvSpPr>
            <a:spLocks noGrp="1"/>
          </p:cNvSpPr>
          <p:nvPr>
            <p:ph type="ctrTitle"/>
          </p:nvPr>
        </p:nvSpPr>
        <p:spPr>
          <a:xfrm>
            <a:off x="384000" y="2487600"/>
            <a:ext cx="1142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384000" y="3196800"/>
            <a:ext cx="1142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0" name="Gerader Verbinder 9"/>
          <p:cNvCxnSpPr/>
          <p:nvPr userDrawn="1"/>
        </p:nvCxnSpPr>
        <p:spPr>
          <a:xfrm>
            <a:off x="383118" y="30368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extLst>
      <p:ext uri="{BB962C8B-B14F-4D97-AF65-F5344CB8AC3E}">
        <p14:creationId xmlns:p14="http://schemas.microsoft.com/office/powerpoint/2010/main" val="407500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en-US"/>
              <a:t>Click to edit Master title style</a:t>
            </a:r>
            <a:endParaRPr lang="en-US" dirty="0"/>
          </a:p>
        </p:txBody>
      </p:sp>
      <p:sp>
        <p:nvSpPr>
          <p:cNvPr id="5" name="Footer Placeholder 4"/>
          <p:cNvSpPr>
            <a:spLocks noGrp="1"/>
          </p:cNvSpPr>
          <p:nvPr>
            <p:ph type="ftr" sz="quarter" idx="12"/>
          </p:nvPr>
        </p:nvSpPr>
        <p:spPr/>
        <p:txBody>
          <a:bodyPr/>
          <a:lstStyle>
            <a:lvl1pPr>
              <a:defRPr/>
            </a:lvl1pPr>
          </a:lstStyle>
          <a:p>
            <a:pPr>
              <a:defRPr/>
            </a:pPr>
            <a:endParaRPr lang="de-DE"/>
          </a:p>
        </p:txBody>
      </p:sp>
      <p:sp>
        <p:nvSpPr>
          <p:cNvPr id="12" name="Textplatzhalter 11"/>
          <p:cNvSpPr>
            <a:spLocks noGrp="1"/>
          </p:cNvSpPr>
          <p:nvPr>
            <p:ph type="body" sz="quarter" idx="13"/>
          </p:nvPr>
        </p:nvSpPr>
        <p:spPr>
          <a:xfrm>
            <a:off x="383118" y="1070344"/>
            <a:ext cx="11425767" cy="4820093"/>
          </a:xfrm>
          <a:prstGeom prst="rect">
            <a:avLst/>
          </a:prstGeom>
        </p:spPr>
        <p:txBody>
          <a:bodyPr lIns="0" tIns="0" rIns="0" bIns="0"/>
          <a:lstStyle/>
          <a:p>
            <a:pPr lvl="0"/>
            <a:r>
              <a:rPr lang="en-US"/>
              <a:t>Click to edit Master text styles</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381497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84000" y="201600"/>
            <a:ext cx="11424000" cy="543600"/>
          </a:xfrm>
          <a:prstGeom prst="rect">
            <a:avLst/>
          </a:prstGeom>
        </p:spPr>
        <p:txBody>
          <a:bodyPr lIns="0" tIns="0" rIns="0" bIns="0" anchor="b" anchorCtr="0"/>
          <a:lstStyle>
            <a:lvl1pPr algn="l">
              <a:defRPr sz="2000" b="1">
                <a:solidFill>
                  <a:schemeClr val="tx2"/>
                </a:solidFill>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de-DE"/>
          </a:p>
        </p:txBody>
      </p:sp>
      <p:sp>
        <p:nvSpPr>
          <p:cNvPr id="7" name="Textplatzhalter 6"/>
          <p:cNvSpPr>
            <a:spLocks noGrp="1"/>
          </p:cNvSpPr>
          <p:nvPr>
            <p:ph type="body" sz="quarter" idx="12"/>
          </p:nvPr>
        </p:nvSpPr>
        <p:spPr>
          <a:xfrm>
            <a:off x="383118" y="1056168"/>
            <a:ext cx="11425767" cy="4848446"/>
          </a:xfrm>
          <a:prstGeom prst="rect">
            <a:avLst/>
          </a:prstGeom>
        </p:spPr>
        <p:txBody>
          <a:bodyPr lIns="0" tIns="0" rIns="0" bIns="0"/>
          <a:lstStyle>
            <a:lvl1pPr marL="0" indent="0">
              <a:buFontTx/>
              <a:buNone/>
              <a:defRPr/>
            </a:lvl1pPr>
          </a:lstStyle>
          <a:p>
            <a:pPr lvl="0"/>
            <a:r>
              <a:rPr lang="en-US"/>
              <a:t>Click to edit Master text styles</a:t>
            </a:r>
          </a:p>
        </p:txBody>
      </p:sp>
      <p:sp>
        <p:nvSpPr>
          <p:cNvPr id="6" name="Textfeld 5"/>
          <p:cNvSpPr txBox="1"/>
          <p:nvPr userDrawn="1"/>
        </p:nvSpPr>
        <p:spPr>
          <a:xfrm>
            <a:off x="-2427817" y="506413"/>
            <a:ext cx="2188633" cy="5786199"/>
          </a:xfrm>
          <a:prstGeom prst="rect">
            <a:avLst/>
          </a:prstGeom>
          <a:noFill/>
        </p:spPr>
        <p:txBody>
          <a:bodyPr>
            <a:spAutoFit/>
          </a:bodyPr>
          <a:lstStyle/>
          <a:p>
            <a:pPr eaLnBrk="1" fontAlgn="auto" hangingPunct="1">
              <a:spcBef>
                <a:spcPts val="0"/>
              </a:spcBef>
              <a:spcAft>
                <a:spcPts val="0"/>
              </a:spcAft>
              <a:defRPr/>
            </a:pPr>
            <a:r>
              <a:rPr lang="de-DE" sz="1000" b="1" dirty="0">
                <a:latin typeface="+mn-lt"/>
              </a:rPr>
              <a:t>Seitenzahlen:</a:t>
            </a:r>
          </a:p>
          <a:p>
            <a:pPr marL="0" indent="0">
              <a:buNone/>
            </a:pPr>
            <a:r>
              <a:rPr lang="de-DE" sz="1000" dirty="0"/>
              <a:t>Die Seitenanzeige „1 von X“ ist nicht standardmäßig in </a:t>
            </a:r>
            <a:r>
              <a:rPr lang="de-DE" sz="1000" dirty="0" err="1"/>
              <a:t>Powerpoint</a:t>
            </a:r>
            <a:r>
              <a:rPr lang="de-DE" sz="1000" dirty="0"/>
              <a:t> verfügbar; daher benötigen Sie dazu das mitgelieferte Add-In. </a:t>
            </a:r>
          </a:p>
          <a:p>
            <a:pPr marL="0" indent="0">
              <a:buNone/>
            </a:pPr>
            <a:endParaRPr lang="de-DE" sz="1000" dirty="0"/>
          </a:p>
          <a:p>
            <a:pPr marL="0" indent="0">
              <a:buNone/>
            </a:pPr>
            <a:r>
              <a:rPr lang="de-DE" sz="1000" b="1" dirty="0"/>
              <a:t>Aktivieren</a:t>
            </a:r>
          </a:p>
          <a:p>
            <a:r>
              <a:rPr lang="de-DE" sz="1000" dirty="0"/>
              <a:t>Nach dem Öffnen der Vorlage, klicken Sie mit einem Doppelklick auf die Datei „RWTH-Addin-Seitenzahlen“, um das Add-In zu aktivieren. Nach dem Schließen von </a:t>
            </a:r>
            <a:r>
              <a:rPr lang="de-DE" sz="1000" dirty="0" err="1"/>
              <a:t>Powerpoint</a:t>
            </a:r>
            <a:r>
              <a:rPr lang="de-DE" sz="1000" dirty="0"/>
              <a:t> deaktiviert es sich automatisch wieder.</a:t>
            </a:r>
          </a:p>
          <a:p>
            <a:endParaRPr lang="de-DE" sz="1000" dirty="0"/>
          </a:p>
          <a:p>
            <a:r>
              <a:rPr lang="de-DE" sz="1000" b="1" dirty="0"/>
              <a:t>Erstellen</a:t>
            </a:r>
          </a:p>
          <a:p>
            <a:r>
              <a:rPr lang="de-DE" sz="1000" dirty="0"/>
              <a:t>Gehen Sie in der Symbolleiste auf den Tab „RWTH </a:t>
            </a:r>
            <a:r>
              <a:rPr lang="de-DE" sz="1000" dirty="0" err="1"/>
              <a:t>AddIn</a:t>
            </a:r>
            <a:r>
              <a:rPr lang="de-DE" sz="1000" dirty="0"/>
              <a:t>“ und klicken Sie den Button. Nun stellen sich die Seitenzahlen automatisch ein. Falls Sie nachträglich noch Folien hinzufügen oder löschen, klicken Sie einfach erneut auf den Button, um die Seitenzahlen zu aktualisieren. </a:t>
            </a:r>
          </a:p>
          <a:p>
            <a:endParaRPr lang="de-DE" sz="1000" dirty="0">
              <a:latin typeface="+mn-lt"/>
            </a:endParaRPr>
          </a:p>
          <a:p>
            <a:r>
              <a:rPr lang="de-DE" sz="1000" b="1" dirty="0">
                <a:latin typeface="+mn-lt"/>
              </a:rPr>
              <a:t>Add-In</a:t>
            </a:r>
            <a:r>
              <a:rPr lang="de-DE" sz="1000" b="1" baseline="0" dirty="0">
                <a:latin typeface="+mn-lt"/>
              </a:rPr>
              <a:t> installieren</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Wenn Sie das Add-In dauerhaft installieren möchten, damit Sie es nicht immer anklicken müssen, aktivieren Sie es, klicken auf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dirty="0"/>
              <a:t>„Datei“-</a:t>
            </a:r>
            <a:r>
              <a:rPr lang="de-DE" sz="1000" baseline="0" dirty="0"/>
              <a:t> „Optionen“-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„Add-Ins“- </a:t>
            </a:r>
          </a:p>
          <a:p>
            <a:pPr marL="0" marR="0" indent="0" algn="l" defTabSz="914400" rtl="0" eaLnBrk="0" fontAlgn="base" latinLnBrk="0" hangingPunct="0">
              <a:lnSpc>
                <a:spcPct val="100000"/>
              </a:lnSpc>
              <a:spcBef>
                <a:spcPct val="0"/>
              </a:spcBef>
              <a:spcAft>
                <a:spcPct val="0"/>
              </a:spcAft>
              <a:buClrTx/>
              <a:buSzTx/>
              <a:buFontTx/>
              <a:buNone/>
              <a:tabLst/>
              <a:defRPr/>
            </a:pPr>
            <a:r>
              <a:rPr lang="de-DE" sz="1000" baseline="0" dirty="0"/>
              <a:t>Wählen Sie „RWTH Addin Seitenzahlen“ und klicken Sie auf „Ok“.</a:t>
            </a:r>
            <a:endParaRPr lang="de-DE" sz="1000" dirty="0"/>
          </a:p>
          <a:p>
            <a:endParaRPr lang="de-DE" sz="1000" dirty="0">
              <a:latin typeface="+mn-lt"/>
            </a:endParaRPr>
          </a:p>
        </p:txBody>
      </p:sp>
    </p:spTree>
    <p:extLst>
      <p:ext uri="{BB962C8B-B14F-4D97-AF65-F5344CB8AC3E}">
        <p14:creationId xmlns:p14="http://schemas.microsoft.com/office/powerpoint/2010/main" val="130120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p:cNvSpPr txBox="1">
            <a:spLocks/>
          </p:cNvSpPr>
          <p:nvPr/>
        </p:nvSpPr>
        <p:spPr>
          <a:xfrm>
            <a:off x="1498601" y="6227764"/>
            <a:ext cx="5668433" cy="630237"/>
          </a:xfrm>
          <a:prstGeom prst="rect">
            <a:avLst/>
          </a:prstGeom>
        </p:spPr>
        <p:txBody>
          <a:bodyPr lIns="0" tIns="0" rIns="0" bIns="0"/>
          <a:lstStyle>
            <a:defPPr>
              <a:defRPr lang="de-DE"/>
            </a:defPPr>
            <a:lvl1pPr marL="0" algn="l"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de-DE" sz="900" dirty="0"/>
              <a:t>Optimal </a:t>
            </a:r>
            <a:r>
              <a:rPr lang="de-DE" sz="900" dirty="0" err="1"/>
              <a:t>Stopping</a:t>
            </a:r>
            <a:r>
              <a:rPr lang="de-DE" sz="900" dirty="0"/>
              <a:t> </a:t>
            </a:r>
            <a:r>
              <a:rPr lang="de-DE" sz="900" dirty="0" err="1"/>
              <a:t>for</a:t>
            </a:r>
            <a:r>
              <a:rPr lang="de-DE" sz="900" dirty="0"/>
              <a:t> Batch </a:t>
            </a:r>
            <a:r>
              <a:rPr lang="de-DE" sz="900" dirty="0" err="1"/>
              <a:t>Bioprocesses</a:t>
            </a:r>
            <a:r>
              <a:rPr lang="de-DE" sz="900" dirty="0"/>
              <a:t>: A </a:t>
            </a:r>
            <a:r>
              <a:rPr lang="de-DE" sz="900" dirty="0" err="1"/>
              <a:t>Stochastic</a:t>
            </a:r>
            <a:r>
              <a:rPr lang="de-DE" sz="900" dirty="0"/>
              <a:t> Differential Analysis</a:t>
            </a:r>
          </a:p>
          <a:p>
            <a:pPr fontAlgn="auto">
              <a:spcBef>
                <a:spcPts val="0"/>
              </a:spcBef>
              <a:spcAft>
                <a:spcPts val="0"/>
              </a:spcAft>
              <a:defRPr/>
            </a:pPr>
            <a:r>
              <a:rPr lang="de-DE" sz="900" dirty="0"/>
              <a:t>Rafif S. Ramadhan | AVT.SVT | 2025-07-28</a:t>
            </a:r>
          </a:p>
          <a:p>
            <a:pPr fontAlgn="auto">
              <a:spcBef>
                <a:spcPts val="0"/>
              </a:spcBef>
              <a:spcAft>
                <a:spcPts val="0"/>
              </a:spcAft>
              <a:defRPr/>
            </a:pPr>
            <a:endParaRPr lang="de-DE" sz="900" dirty="0"/>
          </a:p>
        </p:txBody>
      </p:sp>
      <p:sp>
        <p:nvSpPr>
          <p:cNvPr id="10" name="Footer Placeholder 4"/>
          <p:cNvSpPr>
            <a:spLocks noGrp="1"/>
          </p:cNvSpPr>
          <p:nvPr>
            <p:ph type="ftr" sz="quarter" idx="3"/>
          </p:nvPr>
        </p:nvSpPr>
        <p:spPr>
          <a:xfrm>
            <a:off x="383118" y="6227764"/>
            <a:ext cx="975783" cy="396875"/>
          </a:xfrm>
          <a:prstGeom prst="rect">
            <a:avLst/>
          </a:prstGeom>
        </p:spPr>
        <p:txBody>
          <a:bodyPr vert="horz" lIns="0" tIns="0" rIns="0" bIns="0" rtlCol="0" anchor="t" anchorCtr="0"/>
          <a:lstStyle>
            <a:lvl1pPr algn="l" eaLnBrk="1" fontAlgn="auto" hangingPunct="1">
              <a:spcBef>
                <a:spcPts val="0"/>
              </a:spcBef>
              <a:spcAft>
                <a:spcPts val="0"/>
              </a:spcAft>
              <a:defRPr sz="900" dirty="0">
                <a:solidFill>
                  <a:schemeClr val="tx2"/>
                </a:solidFill>
                <a:latin typeface="+mn-lt"/>
              </a:defRPr>
            </a:lvl1pPr>
          </a:lstStyle>
          <a:p>
            <a:pPr>
              <a:defRPr/>
            </a:pPr>
            <a:endParaRPr lang="de-DE"/>
          </a:p>
        </p:txBody>
      </p:sp>
      <p:cxnSp>
        <p:nvCxnSpPr>
          <p:cNvPr id="11" name="Gerader Verbinder 10"/>
          <p:cNvCxnSpPr/>
          <p:nvPr/>
        </p:nvCxnSpPr>
        <p:spPr>
          <a:xfrm>
            <a:off x="383118" y="81438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83118" y="6040438"/>
            <a:ext cx="114257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fik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20822" y="5963198"/>
            <a:ext cx="3827763" cy="894802"/>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71" r:id="rId4"/>
    <p:sldLayoutId id="2147483772" r:id="rId5"/>
    <p:sldLayoutId id="2147483768" r:id="rId6"/>
    <p:sldLayoutId id="2147483769" r:id="rId7"/>
    <p:sldLayoutId id="2147483752" r:id="rId8"/>
    <p:sldLayoutId id="2147483753" r:id="rId9"/>
    <p:sldLayoutId id="2147483759" r:id="rId10"/>
    <p:sldLayoutId id="2147483760" r:id="rId11"/>
    <p:sldLayoutId id="2147483761" r:id="rId12"/>
    <p:sldLayoutId id="2147483770" r:id="rId13"/>
  </p:sldLayoutIdLst>
  <p:hf sldNum="0" hd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57" userDrawn="1">
          <p15:clr>
            <a:srgbClr val="F26B43"/>
          </p15:clr>
        </p15:guide>
        <p15:guide id="2" orient="horz" pos="2863" userDrawn="1">
          <p15:clr>
            <a:srgbClr val="F26B43"/>
          </p15:clr>
        </p15:guide>
        <p15:guide id="3" pos="241" userDrawn="1">
          <p15:clr>
            <a:srgbClr val="F26B43"/>
          </p15:clr>
        </p15:guide>
        <p15:guide id="4" pos="7439" userDrawn="1">
          <p15:clr>
            <a:srgbClr val="F26B43"/>
          </p15:clr>
        </p15:guide>
        <p15:guide id="5" pos="2600" userDrawn="1">
          <p15:clr>
            <a:srgbClr val="F26B43"/>
          </p15:clr>
        </p15:guide>
        <p15:guide id="6" pos="2752" userDrawn="1">
          <p15:clr>
            <a:srgbClr val="F26B43"/>
          </p15:clr>
        </p15:guide>
        <p15:guide id="7" pos="4928" userDrawn="1">
          <p15:clr>
            <a:srgbClr val="F26B43"/>
          </p15:clr>
        </p15:guide>
        <p15:guide id="8" pos="50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Layout" Target="../slideLayouts/slideLayout10.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9.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23.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emf"/></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3.emf"/><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4.emf"/><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51.png"/><Relationship Id="rId1" Type="http://schemas.openxmlformats.org/officeDocument/2006/relationships/slideLayout" Target="../slideLayouts/slideLayout9.xml"/><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pPr>
              <a:defRPr/>
            </a:pPr>
            <a:r>
              <a:rPr lang="en-US" noProof="0"/>
              <a:t>1 of 14</a:t>
            </a:r>
            <a:endParaRPr lang="en-US" noProof="0" dirty="0"/>
          </a:p>
        </p:txBody>
      </p:sp>
      <p:sp>
        <p:nvSpPr>
          <p:cNvPr id="3" name="Titel 2"/>
          <p:cNvSpPr>
            <a:spLocks noGrp="1"/>
          </p:cNvSpPr>
          <p:nvPr>
            <p:ph type="ctrTitle"/>
          </p:nvPr>
        </p:nvSpPr>
        <p:spPr>
          <a:xfrm>
            <a:off x="384000" y="2487600"/>
            <a:ext cx="11424000" cy="941400"/>
          </a:xfrm>
        </p:spPr>
        <p:txBody>
          <a:bodyPr/>
          <a:lstStyle/>
          <a:p>
            <a:r>
              <a:rPr lang="en-US" noProof="0" dirty="0"/>
              <a:t>Optimal Stopping for </a:t>
            </a:r>
            <a:r>
              <a:rPr lang="en-US" dirty="0"/>
              <a:t>Batch Bioprocesses: A Stochastic Differential Analysis</a:t>
            </a:r>
            <a:endParaRPr lang="en-US" noProof="0" dirty="0"/>
          </a:p>
        </p:txBody>
      </p:sp>
      <p:sp>
        <p:nvSpPr>
          <p:cNvPr id="7" name="Subtitle 6">
            <a:extLst>
              <a:ext uri="{FF2B5EF4-FFF2-40B4-BE49-F238E27FC236}">
                <a16:creationId xmlns:a16="http://schemas.microsoft.com/office/drawing/2014/main" id="{04173B5C-E2FA-56B7-44B8-03AE912011F5}"/>
              </a:ext>
            </a:extLst>
          </p:cNvPr>
          <p:cNvSpPr>
            <a:spLocks noGrp="1"/>
          </p:cNvSpPr>
          <p:nvPr>
            <p:ph type="subTitle" idx="1"/>
          </p:nvPr>
        </p:nvSpPr>
        <p:spPr>
          <a:xfrm>
            <a:off x="383118" y="3601001"/>
            <a:ext cx="11424000" cy="2807750"/>
          </a:xfrm>
        </p:spPr>
        <p:txBody>
          <a:bodyPr/>
          <a:lstStyle/>
          <a:p>
            <a:r>
              <a:rPr lang="en-US" dirty="0"/>
              <a:t>Bachelor’s Thesis of Rafif Sulthan Ramadhan</a:t>
            </a:r>
          </a:p>
          <a:p>
            <a:r>
              <a:rPr lang="en-US" dirty="0"/>
              <a:t>Mechanical Engineering, Specialization Chemical Engineering</a:t>
            </a:r>
          </a:p>
          <a:p>
            <a:endParaRPr lang="en-US" dirty="0"/>
          </a:p>
          <a:p>
            <a:r>
              <a:rPr lang="en-US" b="1" dirty="0"/>
              <a:t>Advisor: </a:t>
            </a:r>
            <a:r>
              <a:rPr lang="en-US" dirty="0"/>
              <a:t>Dr.-Ing. Eike Cramer</a:t>
            </a:r>
          </a:p>
          <a:p>
            <a:endParaRPr lang="en-US" dirty="0"/>
          </a:p>
          <a:p>
            <a:r>
              <a:rPr lang="en-US" b="1" dirty="0"/>
              <a:t>Examiners: </a:t>
            </a:r>
            <a:r>
              <a:rPr lang="en-US" dirty="0"/>
              <a:t>Prof. Alexander Mitsos, Ph.D.</a:t>
            </a:r>
          </a:p>
          <a:p>
            <a:r>
              <a:rPr lang="en-US" dirty="0"/>
              <a:t>	      				  Prof. Dr.-Ing. Adel Mhamdi</a:t>
            </a:r>
          </a:p>
          <a:p>
            <a:endParaRPr lang="en-US" dirty="0"/>
          </a:p>
          <a:p>
            <a:r>
              <a:rPr lang="en-US" dirty="0"/>
              <a:t>Aachen, July 28, 2025</a:t>
            </a:r>
          </a:p>
        </p:txBody>
      </p:sp>
    </p:spTree>
    <p:extLst>
      <p:ext uri="{BB962C8B-B14F-4D97-AF65-F5344CB8AC3E}">
        <p14:creationId xmlns:p14="http://schemas.microsoft.com/office/powerpoint/2010/main" val="386661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B2D52-7EBE-C6DC-332C-462B44169F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3F1C5-C95C-FDAF-F5FD-393EEFE0B829}"/>
              </a:ext>
            </a:extLst>
          </p:cNvPr>
          <p:cNvSpPr>
            <a:spLocks noGrp="1"/>
          </p:cNvSpPr>
          <p:nvPr>
            <p:ph type="title"/>
          </p:nvPr>
        </p:nvSpPr>
        <p:spPr/>
        <p:txBody>
          <a:bodyPr/>
          <a:lstStyle/>
          <a:p>
            <a:r>
              <a:rPr lang="en-US" dirty="0"/>
              <a:t>Optimal Stopping Problem</a:t>
            </a:r>
          </a:p>
        </p:txBody>
      </p:sp>
      <p:sp>
        <p:nvSpPr>
          <p:cNvPr id="3" name="Footer Placeholder 2">
            <a:extLst>
              <a:ext uri="{FF2B5EF4-FFF2-40B4-BE49-F238E27FC236}">
                <a16:creationId xmlns:a16="http://schemas.microsoft.com/office/drawing/2014/main" id="{A44D7706-5FA1-7FF8-7AA5-A30CB07C8D36}"/>
              </a:ext>
            </a:extLst>
          </p:cNvPr>
          <p:cNvSpPr>
            <a:spLocks noGrp="1"/>
          </p:cNvSpPr>
          <p:nvPr>
            <p:ph type="ftr" sz="quarter" idx="12"/>
          </p:nvPr>
        </p:nvSpPr>
        <p:spPr/>
        <p:txBody>
          <a:bodyPr/>
          <a:lstStyle/>
          <a:p>
            <a:pPr>
              <a:defRPr/>
            </a:pPr>
            <a:r>
              <a:rPr lang="de-DE"/>
              <a:t>10 of 14</a:t>
            </a:r>
          </a:p>
        </p:txBody>
      </p:sp>
      <p:sp>
        <p:nvSpPr>
          <p:cNvPr id="4" name="Text Placeholder 3">
            <a:extLst>
              <a:ext uri="{FF2B5EF4-FFF2-40B4-BE49-F238E27FC236}">
                <a16:creationId xmlns:a16="http://schemas.microsoft.com/office/drawing/2014/main" id="{D072B9E8-5AAE-7D1E-E022-2C5EC237F528}"/>
              </a:ext>
            </a:extLst>
          </p:cNvPr>
          <p:cNvSpPr>
            <a:spLocks noGrp="1"/>
          </p:cNvSpPr>
          <p:nvPr>
            <p:ph type="body" sz="quarter" idx="14"/>
          </p:nvPr>
        </p:nvSpPr>
        <p:spPr>
          <a:xfrm>
            <a:off x="383118" y="999461"/>
            <a:ext cx="5486400" cy="4671294"/>
          </a:xfrm>
        </p:spPr>
        <p:txBody>
          <a:bodyPr/>
          <a:lstStyle/>
          <a:p>
            <a:pPr marL="0" indent="0">
              <a:buNone/>
            </a:pPr>
            <a:endParaRPr lang="en-US" dirty="0"/>
          </a:p>
          <a:p>
            <a:pPr marL="0" indent="0">
              <a:buNone/>
            </a:pPr>
            <a:endParaRPr lang="en-US" dirty="0"/>
          </a:p>
        </p:txBody>
      </p:sp>
      <p:grpSp>
        <p:nvGrpSpPr>
          <p:cNvPr id="14" name="Group 13">
            <a:extLst>
              <a:ext uri="{FF2B5EF4-FFF2-40B4-BE49-F238E27FC236}">
                <a16:creationId xmlns:a16="http://schemas.microsoft.com/office/drawing/2014/main" id="{733BB4B9-B439-27A4-D72D-EB47EC748A57}"/>
              </a:ext>
            </a:extLst>
          </p:cNvPr>
          <p:cNvGrpSpPr/>
          <p:nvPr/>
        </p:nvGrpSpPr>
        <p:grpSpPr>
          <a:xfrm>
            <a:off x="6171694" y="1187245"/>
            <a:ext cx="5486400" cy="3657600"/>
            <a:chOff x="3352800" y="1037620"/>
            <a:chExt cx="5486400" cy="3657600"/>
          </a:xfrm>
        </p:grpSpPr>
        <p:pic>
          <p:nvPicPr>
            <p:cNvPr id="8" name="Picture 7">
              <a:extLst>
                <a:ext uri="{FF2B5EF4-FFF2-40B4-BE49-F238E27FC236}">
                  <a16:creationId xmlns:a16="http://schemas.microsoft.com/office/drawing/2014/main" id="{65039F6C-B8DF-9A29-7412-4DF95D6FEF12}"/>
                </a:ext>
              </a:extLst>
            </p:cNvPr>
            <p:cNvPicPr>
              <a:picLocks noChangeAspect="1"/>
            </p:cNvPicPr>
            <p:nvPr/>
          </p:nvPicPr>
          <p:blipFill>
            <a:blip r:embed="rId2"/>
            <a:stretch>
              <a:fillRect/>
            </a:stretch>
          </p:blipFill>
          <p:spPr>
            <a:xfrm>
              <a:off x="3352800" y="1037620"/>
              <a:ext cx="5486400" cy="3657600"/>
            </a:xfrm>
            <a:prstGeom prst="rect">
              <a:avLst/>
            </a:prstGeom>
          </p:spPr>
        </p:pic>
        <p:sp>
          <p:nvSpPr>
            <p:cNvPr id="21" name="TextBox 20">
              <a:extLst>
                <a:ext uri="{FF2B5EF4-FFF2-40B4-BE49-F238E27FC236}">
                  <a16:creationId xmlns:a16="http://schemas.microsoft.com/office/drawing/2014/main" id="{CAC329B8-D266-3A23-461F-A934D01785A3}"/>
                </a:ext>
              </a:extLst>
            </p:cNvPr>
            <p:cNvSpPr txBox="1"/>
            <p:nvPr/>
          </p:nvSpPr>
          <p:spPr>
            <a:xfrm>
              <a:off x="4530437" y="3429000"/>
              <a:ext cx="1321724" cy="584775"/>
            </a:xfrm>
            <a:prstGeom prst="rect">
              <a:avLst/>
            </a:prstGeom>
            <a:noFill/>
          </p:spPr>
          <p:txBody>
            <a:bodyPr wrap="square">
              <a:spAutoFit/>
            </a:bodyPr>
            <a:lstStyle/>
            <a:p>
              <a:r>
                <a:rPr lang="en-US" sz="1600" dirty="0"/>
                <a:t>5% of initial substrate</a:t>
              </a:r>
            </a:p>
          </p:txBody>
        </p:sp>
        <p:cxnSp>
          <p:nvCxnSpPr>
            <p:cNvPr id="23" name="Straight Arrow Connector 22">
              <a:extLst>
                <a:ext uri="{FF2B5EF4-FFF2-40B4-BE49-F238E27FC236}">
                  <a16:creationId xmlns:a16="http://schemas.microsoft.com/office/drawing/2014/main" id="{CFCB341C-DCDA-BBED-69F6-DCC1FACBF40B}"/>
                </a:ext>
              </a:extLst>
            </p:cNvPr>
            <p:cNvCxnSpPr>
              <a:cxnSpLocks/>
            </p:cNvCxnSpPr>
            <p:nvPr/>
          </p:nvCxnSpPr>
          <p:spPr>
            <a:xfrm flipV="1">
              <a:off x="3968598" y="3721387"/>
              <a:ext cx="561839" cy="3489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2E6A118-364A-77ED-0C2B-8F48955DBFF7}"/>
                  </a:ext>
                </a:extLst>
              </p:cNvPr>
              <p:cNvGraphicFramePr>
                <a:graphicFrameLocks noGrp="1"/>
              </p:cNvGraphicFramePr>
              <p:nvPr>
                <p:extLst>
                  <p:ext uri="{D42A27DB-BD31-4B8C-83A1-F6EECF244321}">
                    <p14:modId xmlns:p14="http://schemas.microsoft.com/office/powerpoint/2010/main" val="3415450583"/>
                  </p:ext>
                </p:extLst>
              </p:nvPr>
            </p:nvGraphicFramePr>
            <p:xfrm>
              <a:off x="689390" y="2194068"/>
              <a:ext cx="5240001" cy="2228652"/>
            </p:xfrm>
            <a:graphic>
              <a:graphicData uri="http://schemas.openxmlformats.org/drawingml/2006/table">
                <a:tbl>
                  <a:tblPr firstRow="1" bandRow="1">
                    <a:tableStyleId>{9D7B26C5-4107-4FEC-AEDC-1716B250A1EF}</a:tableStyleId>
                  </a:tblPr>
                  <a:tblGrid>
                    <a:gridCol w="2289055">
                      <a:extLst>
                        <a:ext uri="{9D8B030D-6E8A-4147-A177-3AD203B41FA5}">
                          <a16:colId xmlns:a16="http://schemas.microsoft.com/office/drawing/2014/main" val="4101937473"/>
                        </a:ext>
                      </a:extLst>
                    </a:gridCol>
                    <a:gridCol w="2950946">
                      <a:extLst>
                        <a:ext uri="{9D8B030D-6E8A-4147-A177-3AD203B41FA5}">
                          <a16:colId xmlns:a16="http://schemas.microsoft.com/office/drawing/2014/main" val="1260787455"/>
                        </a:ext>
                      </a:extLst>
                    </a:gridCol>
                  </a:tblGrid>
                  <a:tr h="397143">
                    <a:tc>
                      <a:txBody>
                        <a:bodyPr/>
                        <a:lstStyle/>
                        <a:p>
                          <a:pPr algn="ctr"/>
                          <a:r>
                            <a:rPr lang="en-US" b="0" dirty="0">
                              <a:solidFill>
                                <a:sysClr val="windowText" lastClr="000000"/>
                              </a:solidFill>
                            </a:rPr>
                            <a:t>Stochastic variable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𝐹𝑟𝑢𝐺𝑙𝑢</m:t>
                                </m:r>
                              </m:oMath>
                            </m:oMathPara>
                          </a14:m>
                          <a:endParaRPr lang="en-US" dirty="0">
                            <a:solidFill>
                              <a:sysClr val="windowText" lastClr="000000"/>
                            </a:solidFill>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30399282"/>
                      </a:ext>
                    </a:extLst>
                  </a:tr>
                  <a:tr h="397143">
                    <a:tc>
                      <a:txBody>
                        <a:bodyPr/>
                        <a:lstStyle/>
                        <a:p>
                          <a:pPr algn="ctr"/>
                          <a:r>
                            <a:rPr lang="en-US" dirty="0">
                              <a:solidFill>
                                <a:sysClr val="windowText" lastClr="000000"/>
                              </a:solidFill>
                            </a:rPr>
                            <a:t>Reward function </a:t>
                          </a:r>
                        </a:p>
                      </a:txBody>
                      <a:tcPr>
                        <a:lnL>
                          <a:noFill/>
                        </a:lnL>
                        <a:lnR>
                          <a:noFill/>
                        </a:lnR>
                        <a:lnT>
                          <a:noFill/>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m:t>
                                </m:r>
                                <m:sSup>
                                  <m:sSupPr>
                                    <m:ctrlPr>
                                      <a:rPr lang="en-US" b="0" i="1" smtClean="0">
                                        <a:solidFill>
                                          <a:sysClr val="windowText" lastClr="000000"/>
                                        </a:solidFill>
                                        <a:latin typeface="Cambria Math" panose="02040503050406030204" pitchFamily="18" charset="0"/>
                                      </a:rPr>
                                    </m:ctrlPr>
                                  </m:sSupPr>
                                  <m:e>
                                    <m:d>
                                      <m:dPr>
                                        <m:ctrlPr>
                                          <a:rPr lang="en-US" b="0" i="1" smtClean="0">
                                            <a:solidFill>
                                              <a:sysClr val="windowText" lastClr="000000"/>
                                            </a:solidFill>
                                            <a:latin typeface="Cambria Math" panose="02040503050406030204" pitchFamily="18" charset="0"/>
                                          </a:rPr>
                                        </m:ctrlPr>
                                      </m:dPr>
                                      <m:e>
                                        <m:r>
                                          <a:rPr lang="en-US" b="0" smtClean="0">
                                            <a:solidFill>
                                              <a:sysClr val="windowText" lastClr="000000"/>
                                            </a:solidFill>
                                            <a:latin typeface="Cambria Math" panose="02040503050406030204" pitchFamily="18" charset="0"/>
                                          </a:rPr>
                                          <m:t>𝐹𝑟𝑢𝐺𝑙𝑢</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𝜖</m:t>
                                        </m:r>
                                      </m:e>
                                    </m:d>
                                  </m:e>
                                  <m:sup>
                                    <m:r>
                                      <a:rPr lang="en-US" b="0" smtClean="0">
                                        <a:solidFill>
                                          <a:sysClr val="windowText" lastClr="000000"/>
                                        </a:solidFill>
                                        <a:latin typeface="Cambria Math" panose="02040503050406030204" pitchFamily="18" charset="0"/>
                                      </a:rPr>
                                      <m:t>2</m:t>
                                    </m:r>
                                  </m:sup>
                                </m:sSup>
                              </m:oMath>
                            </m:oMathPara>
                          </a14:m>
                          <a:endParaRPr lang="en-US" dirty="0">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599982558"/>
                      </a:ext>
                    </a:extLst>
                  </a:tr>
                  <a:tr h="397143">
                    <a:tc>
                      <a:txBody>
                        <a:bodyPr/>
                        <a:lstStyle/>
                        <a:p>
                          <a:pPr algn="ctr"/>
                          <a:r>
                            <a:rPr lang="en-US" dirty="0">
                              <a:solidFill>
                                <a:sysClr val="windowText" lastClr="000000"/>
                              </a:solidFill>
                            </a:rPr>
                            <a:t>Stopping criteria</a:t>
                          </a:r>
                        </a:p>
                      </a:txBody>
                      <a:tcPr>
                        <a:lnL>
                          <a:noFill/>
                        </a:lnL>
                        <a:lnR>
                          <a:noFill/>
                        </a:lnR>
                        <a:lnT>
                          <a:noFill/>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𝐹𝑟𝑢𝐺𝑙𝑢</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𝜖</m:t>
                                </m:r>
                              </m:oMath>
                            </m:oMathPara>
                          </a14:m>
                          <a:endParaRPr lang="en-US" dirty="0">
                            <a:solidFill>
                              <a:sysClr val="windowText" lastClr="000000"/>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17443133"/>
                      </a:ext>
                    </a:extLst>
                  </a:tr>
                  <a:tr h="397143">
                    <a:tc>
                      <a:txBody>
                        <a:bodyPr/>
                        <a:lstStyle/>
                        <a:p>
                          <a:pPr algn="ctr"/>
                          <a:r>
                            <a:rPr lang="en-US" dirty="0">
                              <a:solidFill>
                                <a:sysClr val="windowText" lastClr="000000"/>
                              </a:solidFill>
                            </a:rPr>
                            <a:t>Basis function</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ysClr val="windowText" lastClr="000000"/>
                              </a:solidFill>
                            </a:rPr>
                            <a:t>Laguerre, up to 3</a:t>
                          </a:r>
                          <a:r>
                            <a:rPr lang="en-US" baseline="30000" dirty="0">
                              <a:solidFill>
                                <a:sysClr val="windowText" lastClr="000000"/>
                              </a:solidFill>
                            </a:rPr>
                            <a:t>rd</a:t>
                          </a:r>
                          <a:r>
                            <a:rPr lang="en-US" dirty="0">
                              <a:solidFill>
                                <a:sysClr val="windowText" lastClr="000000"/>
                              </a:solidFill>
                            </a:rPr>
                            <a:t> degree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982121"/>
                      </a:ext>
                    </a:extLst>
                  </a:tr>
                  <a:tr h="397143">
                    <a:tc>
                      <a:txBody>
                        <a:bodyPr/>
                        <a:lstStyle/>
                        <a:p>
                          <a:pPr algn="ctr"/>
                          <a:r>
                            <a:rPr lang="en-US" dirty="0">
                              <a:solidFill>
                                <a:sysClr val="windowText" lastClr="000000"/>
                              </a:solidFill>
                            </a:rPr>
                            <a:t>Output</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ysClr val="windowText" lastClr="000000"/>
                              </a:solidFill>
                            </a:rPr>
                            <a:t>Distribution of times when </a:t>
                          </a:r>
                          <a14:m>
                            <m:oMath xmlns:m="http://schemas.openxmlformats.org/officeDocument/2006/math">
                              <m:r>
                                <a:rPr lang="en-US" b="0" smtClean="0">
                                  <a:solidFill>
                                    <a:sysClr val="windowText" lastClr="000000"/>
                                  </a:solidFill>
                                  <a:latin typeface="Cambria Math" panose="02040503050406030204" pitchFamily="18" charset="0"/>
                                </a:rPr>
                                <m:t>𝐹𝑟𝑢𝐺𝑙𝑢</m:t>
                              </m:r>
                            </m:oMath>
                          </a14:m>
                          <a:r>
                            <a:rPr lang="en-US" dirty="0"/>
                            <a:t> </a:t>
                          </a:r>
                          <a:r>
                            <a:rPr lang="en-US" dirty="0">
                              <a:solidFill>
                                <a:schemeClr val="tx1"/>
                              </a:solidFill>
                            </a:rPr>
                            <a:t>reaches</a:t>
                          </a:r>
                          <a:r>
                            <a:rPr lang="en-US" dirty="0"/>
                            <a:t> </a:t>
                          </a:r>
                          <a14:m>
                            <m:oMath xmlns:m="http://schemas.openxmlformats.org/officeDocument/2006/math">
                              <m:r>
                                <a:rPr lang="en-US" b="0" smtClean="0">
                                  <a:solidFill>
                                    <a:sysClr val="windowText" lastClr="000000"/>
                                  </a:solidFill>
                                  <a:latin typeface="Cambria Math" panose="02040503050406030204" pitchFamily="18" charset="0"/>
                                </a:rPr>
                                <m:t>𝜖</m:t>
                              </m:r>
                            </m:oMath>
                          </a14:m>
                          <a:endParaRPr lang="en-US" dirty="0">
                            <a:solidFill>
                              <a:sysClr val="windowText" lastClr="000000"/>
                            </a:solidFill>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9239892"/>
                      </a:ext>
                    </a:extLst>
                  </a:tr>
                </a:tbl>
              </a:graphicData>
            </a:graphic>
          </p:graphicFrame>
        </mc:Choice>
        <mc:Fallback xmlns="">
          <p:graphicFrame>
            <p:nvGraphicFramePr>
              <p:cNvPr id="15" name="Table 14">
                <a:extLst>
                  <a:ext uri="{FF2B5EF4-FFF2-40B4-BE49-F238E27FC236}">
                    <a16:creationId xmlns:a16="http://schemas.microsoft.com/office/drawing/2014/main" id="{F2E6A118-364A-77ED-0C2B-8F48955DBFF7}"/>
                  </a:ext>
                </a:extLst>
              </p:cNvPr>
              <p:cNvGraphicFramePr>
                <a:graphicFrameLocks noGrp="1"/>
              </p:cNvGraphicFramePr>
              <p:nvPr>
                <p:extLst>
                  <p:ext uri="{D42A27DB-BD31-4B8C-83A1-F6EECF244321}">
                    <p14:modId xmlns:p14="http://schemas.microsoft.com/office/powerpoint/2010/main" val="3415450583"/>
                  </p:ext>
                </p:extLst>
              </p:nvPr>
            </p:nvGraphicFramePr>
            <p:xfrm>
              <a:off x="689390" y="2194068"/>
              <a:ext cx="5240001" cy="2228652"/>
            </p:xfrm>
            <a:graphic>
              <a:graphicData uri="http://schemas.openxmlformats.org/drawingml/2006/table">
                <a:tbl>
                  <a:tblPr firstRow="1" bandRow="1">
                    <a:tableStyleId>{9D7B26C5-4107-4FEC-AEDC-1716B250A1EF}</a:tableStyleId>
                  </a:tblPr>
                  <a:tblGrid>
                    <a:gridCol w="2289055">
                      <a:extLst>
                        <a:ext uri="{9D8B030D-6E8A-4147-A177-3AD203B41FA5}">
                          <a16:colId xmlns:a16="http://schemas.microsoft.com/office/drawing/2014/main" val="4101937473"/>
                        </a:ext>
                      </a:extLst>
                    </a:gridCol>
                    <a:gridCol w="2950946">
                      <a:extLst>
                        <a:ext uri="{9D8B030D-6E8A-4147-A177-3AD203B41FA5}">
                          <a16:colId xmlns:a16="http://schemas.microsoft.com/office/drawing/2014/main" val="1260787455"/>
                        </a:ext>
                      </a:extLst>
                    </a:gridCol>
                  </a:tblGrid>
                  <a:tr h="397143">
                    <a:tc>
                      <a:txBody>
                        <a:bodyPr/>
                        <a:lstStyle/>
                        <a:p>
                          <a:pPr algn="ctr"/>
                          <a:r>
                            <a:rPr lang="en-US" b="0" dirty="0">
                              <a:solidFill>
                                <a:sysClr val="windowText" lastClr="000000"/>
                              </a:solidFill>
                            </a:rPr>
                            <a:t>Stochastic variable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l="-77686" t="-7692" r="-207" b="-489231"/>
                          </a:stretch>
                        </a:blipFill>
                      </a:tcPr>
                    </a:tc>
                    <a:extLst>
                      <a:ext uri="{0D108BD9-81ED-4DB2-BD59-A6C34878D82A}">
                        <a16:rowId xmlns:a16="http://schemas.microsoft.com/office/drawing/2014/main" val="1430399282"/>
                      </a:ext>
                    </a:extLst>
                  </a:tr>
                  <a:tr h="397143">
                    <a:tc>
                      <a:txBody>
                        <a:bodyPr/>
                        <a:lstStyle/>
                        <a:p>
                          <a:pPr algn="ctr"/>
                          <a:r>
                            <a:rPr lang="en-US" dirty="0">
                              <a:solidFill>
                                <a:sysClr val="windowText" lastClr="000000"/>
                              </a:solidFill>
                            </a:rPr>
                            <a:t>Reward function </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a:p>
                      </a:txBody>
                      <a:tcPr>
                        <a:lnL>
                          <a:noFill/>
                        </a:lnL>
                        <a:lnR>
                          <a:noFill/>
                        </a:lnR>
                        <a:lnT>
                          <a:noFill/>
                        </a:lnT>
                        <a:lnB>
                          <a:noFill/>
                        </a:lnB>
                        <a:lnTlToBr w="12700" cmpd="sng">
                          <a:noFill/>
                          <a:prstDash val="solid"/>
                        </a:lnTlToBr>
                        <a:lnBlToTr w="12700" cmpd="sng">
                          <a:noFill/>
                          <a:prstDash val="solid"/>
                        </a:lnBlToTr>
                        <a:blipFill>
                          <a:blip r:embed="rId3"/>
                          <a:stretch>
                            <a:fillRect l="-77686" t="-106061" r="-207" b="-381818"/>
                          </a:stretch>
                        </a:blipFill>
                      </a:tcPr>
                    </a:tc>
                    <a:extLst>
                      <a:ext uri="{0D108BD9-81ED-4DB2-BD59-A6C34878D82A}">
                        <a16:rowId xmlns:a16="http://schemas.microsoft.com/office/drawing/2014/main" val="2599982558"/>
                      </a:ext>
                    </a:extLst>
                  </a:tr>
                  <a:tr h="397143">
                    <a:tc>
                      <a:txBody>
                        <a:bodyPr/>
                        <a:lstStyle/>
                        <a:p>
                          <a:pPr algn="ctr"/>
                          <a:r>
                            <a:rPr lang="en-US" dirty="0">
                              <a:solidFill>
                                <a:sysClr val="windowText" lastClr="000000"/>
                              </a:solidFill>
                            </a:rPr>
                            <a:t>Stopping criteria</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a:p>
                      </a:txBody>
                      <a:tcPr>
                        <a:lnL>
                          <a:noFill/>
                        </a:lnL>
                        <a:lnR>
                          <a:noFill/>
                        </a:lnR>
                        <a:lnT>
                          <a:noFill/>
                        </a:lnT>
                        <a:lnB>
                          <a:noFill/>
                        </a:lnB>
                        <a:lnTlToBr w="12700" cmpd="sng">
                          <a:noFill/>
                          <a:prstDash val="solid"/>
                        </a:lnTlToBr>
                        <a:lnBlToTr w="12700" cmpd="sng">
                          <a:noFill/>
                          <a:prstDash val="solid"/>
                        </a:lnBlToTr>
                        <a:blipFill>
                          <a:blip r:embed="rId3"/>
                          <a:stretch>
                            <a:fillRect l="-77686" t="-209231" r="-207" b="-287692"/>
                          </a:stretch>
                        </a:blipFill>
                      </a:tcPr>
                    </a:tc>
                    <a:extLst>
                      <a:ext uri="{0D108BD9-81ED-4DB2-BD59-A6C34878D82A}">
                        <a16:rowId xmlns:a16="http://schemas.microsoft.com/office/drawing/2014/main" val="3517443133"/>
                      </a:ext>
                    </a:extLst>
                  </a:tr>
                  <a:tr h="397143">
                    <a:tc>
                      <a:txBody>
                        <a:bodyPr/>
                        <a:lstStyle/>
                        <a:p>
                          <a:pPr algn="ctr"/>
                          <a:r>
                            <a:rPr lang="en-US" dirty="0">
                              <a:solidFill>
                                <a:sysClr val="windowText" lastClr="000000"/>
                              </a:solidFill>
                            </a:rPr>
                            <a:t>Basis function</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ysClr val="windowText" lastClr="000000"/>
                              </a:solidFill>
                            </a:rPr>
                            <a:t>Laguerre, up to 3</a:t>
                          </a:r>
                          <a:r>
                            <a:rPr lang="en-US" baseline="30000" dirty="0">
                              <a:solidFill>
                                <a:sysClr val="windowText" lastClr="000000"/>
                              </a:solidFill>
                            </a:rPr>
                            <a:t>rd</a:t>
                          </a:r>
                          <a:r>
                            <a:rPr lang="en-US" dirty="0">
                              <a:solidFill>
                                <a:sysClr val="windowText" lastClr="000000"/>
                              </a:solidFill>
                            </a:rPr>
                            <a:t> degree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4982121"/>
                      </a:ext>
                    </a:extLst>
                  </a:tr>
                  <a:tr h="640080">
                    <a:tc>
                      <a:txBody>
                        <a:bodyPr/>
                        <a:lstStyle/>
                        <a:p>
                          <a:pPr algn="ctr"/>
                          <a:r>
                            <a:rPr lang="en-US" dirty="0">
                              <a:solidFill>
                                <a:sysClr val="windowText" lastClr="000000"/>
                              </a:solidFill>
                            </a:rPr>
                            <a:t>Output</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7686" t="-254286" r="-207" b="-15238"/>
                          </a:stretch>
                        </a:blipFill>
                      </a:tcPr>
                    </a:tc>
                    <a:extLst>
                      <a:ext uri="{0D108BD9-81ED-4DB2-BD59-A6C34878D82A}">
                        <a16:rowId xmlns:a16="http://schemas.microsoft.com/office/drawing/2014/main" val="3599239892"/>
                      </a:ext>
                    </a:extLst>
                  </a:tr>
                </a:tbl>
              </a:graphicData>
            </a:graphic>
          </p:graphicFrame>
        </mc:Fallback>
      </mc:AlternateContent>
      <p:sp>
        <p:nvSpPr>
          <p:cNvPr id="17" name="Rounded Rectangle 16">
            <a:extLst>
              <a:ext uri="{FF2B5EF4-FFF2-40B4-BE49-F238E27FC236}">
                <a16:creationId xmlns:a16="http://schemas.microsoft.com/office/drawing/2014/main" id="{A722B6AE-3E66-885F-E507-9F62C09D9D95}"/>
              </a:ext>
            </a:extLst>
          </p:cNvPr>
          <p:cNvSpPr/>
          <p:nvPr/>
        </p:nvSpPr>
        <p:spPr>
          <a:xfrm>
            <a:off x="1857347" y="4932991"/>
            <a:ext cx="4314347" cy="912488"/>
          </a:xfrm>
          <a:prstGeom prst="round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Can be compared to the actual time distribution directly obtained from the simulation</a:t>
            </a:r>
          </a:p>
        </p:txBody>
      </p:sp>
      <p:cxnSp>
        <p:nvCxnSpPr>
          <p:cNvPr id="20" name="Straight Arrow Connector 19">
            <a:extLst>
              <a:ext uri="{FF2B5EF4-FFF2-40B4-BE49-F238E27FC236}">
                <a16:creationId xmlns:a16="http://schemas.microsoft.com/office/drawing/2014/main" id="{518D53EF-22D3-F1D6-D7EF-7D241031C5B5}"/>
              </a:ext>
            </a:extLst>
          </p:cNvPr>
          <p:cNvCxnSpPr>
            <a:cxnSpLocks/>
            <a:endCxn id="17" idx="0"/>
          </p:cNvCxnSpPr>
          <p:nvPr/>
        </p:nvCxnSpPr>
        <p:spPr>
          <a:xfrm>
            <a:off x="4014521" y="4415104"/>
            <a:ext cx="0" cy="5178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6B4FAB0D-4AD9-11E0-FEA1-55A8C40F3B5E}"/>
              </a:ext>
            </a:extLst>
          </p:cNvPr>
          <p:cNvSpPr txBox="1"/>
          <p:nvPr/>
        </p:nvSpPr>
        <p:spPr>
          <a:xfrm>
            <a:off x="1564844" y="1756925"/>
            <a:ext cx="3489097" cy="369332"/>
          </a:xfrm>
          <a:prstGeom prst="rect">
            <a:avLst/>
          </a:prstGeom>
          <a:noFill/>
        </p:spPr>
        <p:txBody>
          <a:bodyPr wrap="none" rtlCol="0">
            <a:spAutoFit/>
          </a:bodyPr>
          <a:lstStyle/>
          <a:p>
            <a:pPr algn="ctr"/>
            <a:r>
              <a:rPr lang="en-US" dirty="0"/>
              <a:t>Longstaff-Schwartz Information</a:t>
            </a:r>
          </a:p>
        </p:txBody>
      </p:sp>
      <p:graphicFrame>
        <p:nvGraphicFramePr>
          <p:cNvPr id="5" name="Table 4">
            <a:extLst>
              <a:ext uri="{FF2B5EF4-FFF2-40B4-BE49-F238E27FC236}">
                <a16:creationId xmlns:a16="http://schemas.microsoft.com/office/drawing/2014/main" id="{353CC3E7-EB55-11D9-D79A-3C5F67F67322}"/>
              </a:ext>
            </a:extLst>
          </p:cNvPr>
          <p:cNvGraphicFramePr>
            <a:graphicFrameLocks noGrp="1"/>
          </p:cNvGraphicFramePr>
          <p:nvPr>
            <p:extLst>
              <p:ext uri="{D42A27DB-BD31-4B8C-83A1-F6EECF244321}">
                <p14:modId xmlns:p14="http://schemas.microsoft.com/office/powerpoint/2010/main" val="1926843922"/>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
        <p:nvSpPr>
          <p:cNvPr id="7" name="TextBox 6">
            <a:extLst>
              <a:ext uri="{FF2B5EF4-FFF2-40B4-BE49-F238E27FC236}">
                <a16:creationId xmlns:a16="http://schemas.microsoft.com/office/drawing/2014/main" id="{652C5A74-C811-D6A7-9DCC-DD989367C9D3}"/>
              </a:ext>
            </a:extLst>
          </p:cNvPr>
          <p:cNvSpPr txBox="1"/>
          <p:nvPr/>
        </p:nvSpPr>
        <p:spPr>
          <a:xfrm>
            <a:off x="1190865" y="1174185"/>
            <a:ext cx="4237057" cy="3693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When is the substrate almost depleted?</a:t>
            </a:r>
          </a:p>
        </p:txBody>
      </p:sp>
    </p:spTree>
    <p:extLst>
      <p:ext uri="{BB962C8B-B14F-4D97-AF65-F5344CB8AC3E}">
        <p14:creationId xmlns:p14="http://schemas.microsoft.com/office/powerpoint/2010/main" val="16466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Text Placeholder 3">
                <a:extLst>
                  <a:ext uri="{FF2B5EF4-FFF2-40B4-BE49-F238E27FC236}">
                    <a16:creationId xmlns:a16="http://schemas.microsoft.com/office/drawing/2014/main" id="{8628174A-19B9-1A01-B57D-5D0AD12DC6D8}"/>
                  </a:ext>
                </a:extLst>
              </p:cNvPr>
              <p:cNvSpPr txBox="1">
                <a:spLocks/>
              </p:cNvSpPr>
              <p:nvPr/>
            </p:nvSpPr>
            <p:spPr>
              <a:xfrm>
                <a:off x="383118" y="952759"/>
                <a:ext cx="5802455" cy="4572805"/>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t>First Simulation Set: </a:t>
                </a:r>
              </a:p>
              <a:p>
                <a:pPr>
                  <a:lnSpc>
                    <a:spcPct val="150000"/>
                  </a:lnSpc>
                </a:pPr>
                <a:r>
                  <a:rPr lang="en-US" dirty="0"/>
                  <a:t>Red: from simulations, when substrate reaches </a:t>
                </a:r>
                <a14:m>
                  <m:oMath xmlns:m="http://schemas.openxmlformats.org/officeDocument/2006/math">
                    <m:r>
                      <a:rPr lang="en-US">
                        <a:solidFill>
                          <a:sysClr val="windowText" lastClr="000000"/>
                        </a:solidFill>
                        <a:latin typeface="Cambria Math" panose="02040503050406030204" pitchFamily="18" charset="0"/>
                      </a:rPr>
                      <m:t>𝜖</m:t>
                    </m:r>
                  </m:oMath>
                </a14:m>
                <a:r>
                  <a:rPr lang="en-US" dirty="0"/>
                  <a:t> </a:t>
                </a:r>
              </a:p>
              <a:p>
                <a:pPr>
                  <a:lnSpc>
                    <a:spcPct val="150000"/>
                  </a:lnSpc>
                </a:pPr>
                <a:r>
                  <a:rPr lang="en-US" dirty="0"/>
                  <a:t>Blue: from algorithm</a:t>
                </a:r>
              </a:p>
              <a:p>
                <a:pPr>
                  <a:lnSpc>
                    <a:spcPct val="150000"/>
                  </a:lnSpc>
                </a:pPr>
                <a:r>
                  <a:rPr lang="en-US" dirty="0"/>
                  <a:t>Valid scenarios at final time: 2,934/5,000</a:t>
                </a:r>
              </a:p>
              <a:p>
                <a:pPr marL="0" indent="0">
                  <a:lnSpc>
                    <a:spcPct val="150000"/>
                  </a:lnSpc>
                  <a:buNone/>
                </a:pPr>
                <a:endParaRPr lang="en-US" dirty="0"/>
              </a:p>
              <a:p>
                <a:pPr marL="0" indent="0">
                  <a:lnSpc>
                    <a:spcPct val="150000"/>
                  </a:lnSpc>
                  <a:buNone/>
                </a:pPr>
                <a:endParaRPr lang="en-US" dirty="0"/>
              </a:p>
              <a:p>
                <a:pPr>
                  <a:lnSpc>
                    <a:spcPct val="150000"/>
                  </a:lnSpc>
                </a:pPr>
                <a:endParaRPr lang="en-US" dirty="0"/>
              </a:p>
              <a:p>
                <a:pPr marL="0" indent="0">
                  <a:lnSpc>
                    <a:spcPct val="150000"/>
                  </a:lnSpc>
                  <a:buNone/>
                </a:pPr>
                <a:endParaRPr lang="en-US" dirty="0"/>
              </a:p>
              <a:p>
                <a:pPr marL="0" indent="0">
                  <a:lnSpc>
                    <a:spcPct val="150000"/>
                  </a:lnSpc>
                  <a:buNone/>
                </a:pPr>
                <a:r>
                  <a:rPr lang="en-US" dirty="0"/>
                  <a:t>Implications of early stopping time:</a:t>
                </a:r>
              </a:p>
              <a:p>
                <a:pPr>
                  <a:lnSpc>
                    <a:spcPct val="150000"/>
                  </a:lnSpc>
                </a:pPr>
                <a:r>
                  <a:rPr lang="en-US" dirty="0"/>
                  <a:t>Adjustments in scheduling are needed</a:t>
                </a:r>
              </a:p>
              <a:p>
                <a:pPr>
                  <a:lnSpc>
                    <a:spcPct val="150000"/>
                  </a:lnSpc>
                </a:pPr>
                <a:r>
                  <a:rPr lang="en-US" dirty="0"/>
                  <a:t>Avoiding cost from the extra time</a:t>
                </a:r>
              </a:p>
              <a:p>
                <a:pPr>
                  <a:lnSpc>
                    <a:spcPct val="150000"/>
                  </a:lnSpc>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p:txBody>
          </p:sp>
        </mc:Choice>
        <mc:Fallback>
          <p:sp>
            <p:nvSpPr>
              <p:cNvPr id="14" name="Text Placeholder 3">
                <a:extLst>
                  <a:ext uri="{FF2B5EF4-FFF2-40B4-BE49-F238E27FC236}">
                    <a16:creationId xmlns:a16="http://schemas.microsoft.com/office/drawing/2014/main" id="{8628174A-19B9-1A01-B57D-5D0AD12DC6D8}"/>
                  </a:ext>
                </a:extLst>
              </p:cNvPr>
              <p:cNvSpPr txBox="1">
                <a:spLocks noRot="1" noChangeAspect="1" noMove="1" noResize="1" noEditPoints="1" noAdjustHandles="1" noChangeArrowheads="1" noChangeShapeType="1" noTextEdit="1"/>
              </p:cNvSpPr>
              <p:nvPr/>
            </p:nvSpPr>
            <p:spPr>
              <a:xfrm>
                <a:off x="383118" y="952759"/>
                <a:ext cx="5802455" cy="4572805"/>
              </a:xfrm>
              <a:prstGeom prst="rect">
                <a:avLst/>
              </a:prstGeom>
              <a:blipFill>
                <a:blip r:embed="rId2"/>
                <a:stretch>
                  <a:fillRect l="-2521" b="-120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DA938F9-3E70-78D2-FDDC-090F70041595}"/>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81C77B1E-25C2-26F6-FDCE-9CC8EBC58DC8}"/>
              </a:ext>
            </a:extLst>
          </p:cNvPr>
          <p:cNvSpPr>
            <a:spLocks noGrp="1"/>
          </p:cNvSpPr>
          <p:nvPr>
            <p:ph type="ftr" sz="quarter" idx="12"/>
          </p:nvPr>
        </p:nvSpPr>
        <p:spPr/>
        <p:txBody>
          <a:bodyPr/>
          <a:lstStyle/>
          <a:p>
            <a:pPr>
              <a:defRPr/>
            </a:pPr>
            <a:r>
              <a:rPr lang="de-DE"/>
              <a:t>11 of 14</a:t>
            </a:r>
          </a:p>
        </p:txBody>
      </p:sp>
      <p:pic>
        <p:nvPicPr>
          <p:cNvPr id="6" name="Picture 5">
            <a:extLst>
              <a:ext uri="{FF2B5EF4-FFF2-40B4-BE49-F238E27FC236}">
                <a16:creationId xmlns:a16="http://schemas.microsoft.com/office/drawing/2014/main" id="{8FFCFC03-4361-C9AC-37C4-414965EAD246}"/>
              </a:ext>
            </a:extLst>
          </p:cNvPr>
          <p:cNvPicPr>
            <a:picLocks noChangeAspect="1"/>
          </p:cNvPicPr>
          <p:nvPr/>
        </p:nvPicPr>
        <p:blipFill>
          <a:blip r:embed="rId3"/>
          <a:stretch>
            <a:fillRect/>
          </a:stretch>
        </p:blipFill>
        <p:spPr>
          <a:xfrm>
            <a:off x="6321600" y="1043940"/>
            <a:ext cx="5486400" cy="3657600"/>
          </a:xfrm>
          <a:prstGeom prst="rect">
            <a:avLst/>
          </a:prstGeom>
        </p:spPr>
      </p:pic>
      <p:graphicFrame>
        <p:nvGraphicFramePr>
          <p:cNvPr id="5" name="Table 4">
            <a:extLst>
              <a:ext uri="{FF2B5EF4-FFF2-40B4-BE49-F238E27FC236}">
                <a16:creationId xmlns:a16="http://schemas.microsoft.com/office/drawing/2014/main" id="{73D76D37-8E68-7B9C-68E2-CB1750952486}"/>
              </a:ext>
            </a:extLst>
          </p:cNvPr>
          <p:cNvGraphicFramePr>
            <a:graphicFrameLocks noGrp="1"/>
          </p:cNvGraphicFramePr>
          <p:nvPr>
            <p:extLst>
              <p:ext uri="{D42A27DB-BD31-4B8C-83A1-F6EECF244321}">
                <p14:modId xmlns:p14="http://schemas.microsoft.com/office/powerpoint/2010/main" val="4016651256"/>
              </p:ext>
            </p:extLst>
          </p:nvPr>
        </p:nvGraphicFramePr>
        <p:xfrm>
          <a:off x="1156653" y="2750820"/>
          <a:ext cx="4255384" cy="135636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pPr>
                        <a:lnSpc>
                          <a:spcPct val="150000"/>
                        </a:lnSpc>
                      </a:pPr>
                      <a:r>
                        <a:rPr lang="en-US" b="0" dirty="0"/>
                        <a:t>Deterministic hit time</a:t>
                      </a:r>
                    </a:p>
                  </a:txBody>
                  <a:tcPr/>
                </a:tc>
                <a:tc>
                  <a:txBody>
                    <a:bodyPr/>
                    <a:lstStyle/>
                    <a:p>
                      <a:pPr>
                        <a:lnSpc>
                          <a:spcPct val="150000"/>
                        </a:lnSpc>
                      </a:pPr>
                      <a:r>
                        <a:rPr lang="en-US" b="0" dirty="0"/>
                        <a:t>35.7h</a:t>
                      </a:r>
                    </a:p>
                  </a:txBody>
                  <a:tcPr/>
                </a:tc>
                <a:extLst>
                  <a:ext uri="{0D108BD9-81ED-4DB2-BD59-A6C34878D82A}">
                    <a16:rowId xmlns:a16="http://schemas.microsoft.com/office/drawing/2014/main" val="830301594"/>
                  </a:ext>
                </a:extLst>
              </a:tr>
              <a:tr h="370840">
                <a:tc>
                  <a:txBody>
                    <a:bodyPr/>
                    <a:lstStyle/>
                    <a:p>
                      <a:pPr>
                        <a:lnSpc>
                          <a:spcPct val="150000"/>
                        </a:lnSpc>
                      </a:pPr>
                      <a:r>
                        <a:rPr lang="en-US" dirty="0"/>
                        <a:t>Average optimal stop time</a:t>
                      </a:r>
                    </a:p>
                  </a:txBody>
                  <a:tcPr/>
                </a:tc>
                <a:tc>
                  <a:txBody>
                    <a:bodyPr/>
                    <a:lstStyle/>
                    <a:p>
                      <a:pPr>
                        <a:lnSpc>
                          <a:spcPct val="150000"/>
                        </a:lnSpc>
                      </a:pPr>
                      <a:r>
                        <a:rPr lang="en-US" dirty="0"/>
                        <a:t>32.9h</a:t>
                      </a:r>
                    </a:p>
                  </a:txBody>
                  <a:tcPr/>
                </a:tc>
                <a:extLst>
                  <a:ext uri="{0D108BD9-81ED-4DB2-BD59-A6C34878D82A}">
                    <a16:rowId xmlns:a16="http://schemas.microsoft.com/office/drawing/2014/main" val="124392197"/>
                  </a:ext>
                </a:extLst>
              </a:tr>
              <a:tr h="370840">
                <a:tc>
                  <a:txBody>
                    <a:bodyPr/>
                    <a:lstStyle/>
                    <a:p>
                      <a:pPr>
                        <a:lnSpc>
                          <a:spcPct val="150000"/>
                        </a:lnSpc>
                      </a:pPr>
                      <a:r>
                        <a:rPr lang="en-US" dirty="0"/>
                        <a:t>Average stochastic hit time</a:t>
                      </a:r>
                    </a:p>
                  </a:txBody>
                  <a:tcPr/>
                </a:tc>
                <a:tc>
                  <a:txBody>
                    <a:bodyPr/>
                    <a:lstStyle/>
                    <a:p>
                      <a:pPr>
                        <a:lnSpc>
                          <a:spcPct val="150000"/>
                        </a:lnSpc>
                      </a:pPr>
                      <a:r>
                        <a:rPr lang="en-US" dirty="0"/>
                        <a:t>32.9h</a:t>
                      </a:r>
                    </a:p>
                  </a:txBody>
                  <a:tcPr/>
                </a:tc>
                <a:extLst>
                  <a:ext uri="{0D108BD9-81ED-4DB2-BD59-A6C34878D82A}">
                    <a16:rowId xmlns:a16="http://schemas.microsoft.com/office/drawing/2014/main" val="2360349360"/>
                  </a:ext>
                </a:extLst>
              </a:tr>
            </a:tbl>
          </a:graphicData>
        </a:graphic>
      </p:graphicFrame>
      <p:graphicFrame>
        <p:nvGraphicFramePr>
          <p:cNvPr id="4" name="Table 3">
            <a:extLst>
              <a:ext uri="{FF2B5EF4-FFF2-40B4-BE49-F238E27FC236}">
                <a16:creationId xmlns:a16="http://schemas.microsoft.com/office/drawing/2014/main" id="{29397BBF-F4EB-76C2-A964-E752DE49F686}"/>
              </a:ext>
            </a:extLst>
          </p:cNvPr>
          <p:cNvGraphicFramePr>
            <a:graphicFrameLocks noGrp="1"/>
          </p:cNvGraphicFramePr>
          <p:nvPr>
            <p:extLst>
              <p:ext uri="{D42A27DB-BD31-4B8C-83A1-F6EECF244321}">
                <p14:modId xmlns:p14="http://schemas.microsoft.com/office/powerpoint/2010/main" val="1443034875"/>
              </p:ext>
            </p:extLst>
          </p:nvPr>
        </p:nvGraphicFramePr>
        <p:xfrm>
          <a:off x="7753148" y="4821171"/>
          <a:ext cx="2819230" cy="609600"/>
        </p:xfrm>
        <a:graphic>
          <a:graphicData uri="http://schemas.openxmlformats.org/drawingml/2006/table">
            <a:tbl>
              <a:tblPr firstRow="1" bandRow="1">
                <a:tableStyleId>{9D7B26C5-4107-4FEC-AEDC-1716B250A1EF}</a:tableStyleId>
              </a:tblPr>
              <a:tblGrid>
                <a:gridCol w="2059228">
                  <a:extLst>
                    <a:ext uri="{9D8B030D-6E8A-4147-A177-3AD203B41FA5}">
                      <a16:colId xmlns:a16="http://schemas.microsoft.com/office/drawing/2014/main" val="2568310617"/>
                    </a:ext>
                  </a:extLst>
                </a:gridCol>
                <a:gridCol w="760002">
                  <a:extLst>
                    <a:ext uri="{9D8B030D-6E8A-4147-A177-3AD203B41FA5}">
                      <a16:colId xmlns:a16="http://schemas.microsoft.com/office/drawing/2014/main" val="150364537"/>
                    </a:ext>
                  </a:extLst>
                </a:gridCol>
              </a:tblGrid>
              <a:tr h="286989">
                <a:tc>
                  <a:txBody>
                    <a:bodyPr/>
                    <a:lstStyle/>
                    <a:p>
                      <a:r>
                        <a:rPr lang="en-US" sz="1400" b="0" dirty="0"/>
                        <a:t>Max. CDF difference</a:t>
                      </a:r>
                    </a:p>
                  </a:txBody>
                  <a:tcPr/>
                </a:tc>
                <a:tc>
                  <a:txBody>
                    <a:bodyPr/>
                    <a:lstStyle/>
                    <a:p>
                      <a:r>
                        <a:rPr lang="en-US" sz="1400" b="0" dirty="0"/>
                        <a:t>0.14%</a:t>
                      </a:r>
                    </a:p>
                  </a:txBody>
                  <a:tcPr/>
                </a:tc>
                <a:extLst>
                  <a:ext uri="{0D108BD9-81ED-4DB2-BD59-A6C34878D82A}">
                    <a16:rowId xmlns:a16="http://schemas.microsoft.com/office/drawing/2014/main" val="830301594"/>
                  </a:ext>
                </a:extLst>
              </a:tr>
              <a:tr h="286989">
                <a:tc>
                  <a:txBody>
                    <a:bodyPr/>
                    <a:lstStyle/>
                    <a:p>
                      <a:r>
                        <a:rPr lang="en-US" sz="1400" dirty="0"/>
                        <a:t>Two-sided p-value</a:t>
                      </a:r>
                    </a:p>
                  </a:txBody>
                  <a:tcPr/>
                </a:tc>
                <a:tc>
                  <a:txBody>
                    <a:bodyPr/>
                    <a:lstStyle/>
                    <a:p>
                      <a:r>
                        <a:rPr lang="en-US" sz="1400" dirty="0"/>
                        <a:t>1</a:t>
                      </a:r>
                    </a:p>
                  </a:txBody>
                  <a:tcPr/>
                </a:tc>
                <a:extLst>
                  <a:ext uri="{0D108BD9-81ED-4DB2-BD59-A6C34878D82A}">
                    <a16:rowId xmlns:a16="http://schemas.microsoft.com/office/drawing/2014/main" val="124392197"/>
                  </a:ext>
                </a:extLst>
              </a:tr>
            </a:tbl>
          </a:graphicData>
        </a:graphic>
      </p:graphicFrame>
      <p:graphicFrame>
        <p:nvGraphicFramePr>
          <p:cNvPr id="7" name="Table 6">
            <a:extLst>
              <a:ext uri="{FF2B5EF4-FFF2-40B4-BE49-F238E27FC236}">
                <a16:creationId xmlns:a16="http://schemas.microsoft.com/office/drawing/2014/main" id="{98EC0638-C973-2069-FBEA-02E3B45BDDA1}"/>
              </a:ext>
            </a:extLst>
          </p:cNvPr>
          <p:cNvGraphicFramePr>
            <a:graphicFrameLocks noGrp="1"/>
          </p:cNvGraphicFramePr>
          <p:nvPr>
            <p:extLst>
              <p:ext uri="{D42A27DB-BD31-4B8C-83A1-F6EECF244321}">
                <p14:modId xmlns:p14="http://schemas.microsoft.com/office/powerpoint/2010/main" val="1357300214"/>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14769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8" end="8"/>
                                            </p:txEl>
                                          </p:spTgt>
                                        </p:tgtEl>
                                        <p:attrNameLst>
                                          <p:attrName>style.visibility</p:attrName>
                                        </p:attrNameLst>
                                      </p:cBhvr>
                                      <p:to>
                                        <p:strVal val="visible"/>
                                      </p:to>
                                    </p:set>
                                    <p:animEffect transition="in" filter="fade">
                                      <p:cBhvr>
                                        <p:cTn id="7" dur="500"/>
                                        <p:tgtEl>
                                          <p:spTgt spid="1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9" end="9"/>
                                            </p:txEl>
                                          </p:spTgt>
                                        </p:tgtEl>
                                        <p:attrNameLst>
                                          <p:attrName>style.visibility</p:attrName>
                                        </p:attrNameLst>
                                      </p:cBhvr>
                                      <p:to>
                                        <p:strVal val="visible"/>
                                      </p:to>
                                    </p:set>
                                    <p:animEffect transition="in" filter="fade">
                                      <p:cBhvr>
                                        <p:cTn id="10" dur="500"/>
                                        <p:tgtEl>
                                          <p:spTgt spid="14">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xEl>
                                              <p:pRg st="10" end="10"/>
                                            </p:txEl>
                                          </p:spTgt>
                                        </p:tgtEl>
                                        <p:attrNameLst>
                                          <p:attrName>style.visibility</p:attrName>
                                        </p:attrNameLst>
                                      </p:cBhvr>
                                      <p:to>
                                        <p:strVal val="visible"/>
                                      </p:to>
                                    </p:set>
                                    <p:animEffect transition="in" filter="fade">
                                      <p:cBhvr>
                                        <p:cTn id="15"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786A7-5170-D5C5-9B5C-6400D9BDE811}"/>
            </a:ext>
          </a:extLst>
        </p:cNvPr>
        <p:cNvGrpSpPr/>
        <p:nvPr/>
      </p:nvGrpSpPr>
      <p:grpSpPr>
        <a:xfrm>
          <a:off x="0" y="0"/>
          <a:ext cx="0" cy="0"/>
          <a:chOff x="0" y="0"/>
          <a:chExt cx="0" cy="0"/>
        </a:xfrm>
      </p:grpSpPr>
      <p:sp>
        <p:nvSpPr>
          <p:cNvPr id="15" name="Text Placeholder 3">
            <a:extLst>
              <a:ext uri="{FF2B5EF4-FFF2-40B4-BE49-F238E27FC236}">
                <a16:creationId xmlns:a16="http://schemas.microsoft.com/office/drawing/2014/main" id="{4FE3C5D3-8725-FE75-712D-9C65F714753F}"/>
              </a:ext>
            </a:extLst>
          </p:cNvPr>
          <p:cNvSpPr txBox="1">
            <a:spLocks/>
          </p:cNvSpPr>
          <p:nvPr/>
        </p:nvSpPr>
        <p:spPr>
          <a:xfrm>
            <a:off x="382586" y="964421"/>
            <a:ext cx="5802455" cy="4670425"/>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dirty="0"/>
              <a:t>Second Simulation Set: </a:t>
            </a:r>
          </a:p>
          <a:p>
            <a:pPr>
              <a:lnSpc>
                <a:spcPct val="150000"/>
              </a:lnSpc>
            </a:pPr>
            <a:r>
              <a:rPr lang="en-US" dirty="0"/>
              <a:t>Valid scenarios at final time: 3,006/5,000</a:t>
            </a:r>
          </a:p>
          <a:p>
            <a:pPr>
              <a:lnSpc>
                <a:spcPct val="150000"/>
              </a:lnSpc>
            </a:pPr>
            <a:r>
              <a:rPr lang="en-US" dirty="0"/>
              <a:t>Minimal difference in the average of the optimal stopping time</a:t>
            </a:r>
          </a:p>
          <a:p>
            <a:pPr>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a:p>
            <a:pPr marL="0" indent="0">
              <a:lnSpc>
                <a:spcPct val="150000"/>
              </a:lnSpc>
              <a:buFont typeface="Arial" panose="020B0604020202020204" pitchFamily="34" charset="0"/>
              <a:buNone/>
            </a:pPr>
            <a:endParaRPr lang="en-US" dirty="0"/>
          </a:p>
        </p:txBody>
      </p:sp>
      <p:sp>
        <p:nvSpPr>
          <p:cNvPr id="2" name="Title 1">
            <a:extLst>
              <a:ext uri="{FF2B5EF4-FFF2-40B4-BE49-F238E27FC236}">
                <a16:creationId xmlns:a16="http://schemas.microsoft.com/office/drawing/2014/main" id="{074BDA95-A415-EC96-4E5B-EBB6A4917562}"/>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CC99308C-672B-811B-4421-38A8CE2D2596}"/>
              </a:ext>
            </a:extLst>
          </p:cNvPr>
          <p:cNvSpPr>
            <a:spLocks noGrp="1"/>
          </p:cNvSpPr>
          <p:nvPr>
            <p:ph type="ftr" sz="quarter" idx="12"/>
          </p:nvPr>
        </p:nvSpPr>
        <p:spPr/>
        <p:txBody>
          <a:bodyPr/>
          <a:lstStyle/>
          <a:p>
            <a:pPr>
              <a:defRPr/>
            </a:pPr>
            <a:r>
              <a:rPr lang="de-DE"/>
              <a:t>12 of 14</a:t>
            </a:r>
          </a:p>
        </p:txBody>
      </p:sp>
      <p:graphicFrame>
        <p:nvGraphicFramePr>
          <p:cNvPr id="5" name="Table 4">
            <a:extLst>
              <a:ext uri="{FF2B5EF4-FFF2-40B4-BE49-F238E27FC236}">
                <a16:creationId xmlns:a16="http://schemas.microsoft.com/office/drawing/2014/main" id="{4C1421AD-5F81-0EDE-0714-43A79E053A8D}"/>
              </a:ext>
            </a:extLst>
          </p:cNvPr>
          <p:cNvGraphicFramePr>
            <a:graphicFrameLocks noGrp="1"/>
          </p:cNvGraphicFramePr>
          <p:nvPr>
            <p:extLst>
              <p:ext uri="{D42A27DB-BD31-4B8C-83A1-F6EECF244321}">
                <p14:modId xmlns:p14="http://schemas.microsoft.com/office/powerpoint/2010/main" val="3736748157"/>
              </p:ext>
            </p:extLst>
          </p:nvPr>
        </p:nvGraphicFramePr>
        <p:xfrm>
          <a:off x="1156121" y="2750820"/>
          <a:ext cx="4255384" cy="1356360"/>
        </p:xfrm>
        <a:graphic>
          <a:graphicData uri="http://schemas.openxmlformats.org/drawingml/2006/table">
            <a:tbl>
              <a:tblPr firstRow="1" bandRow="1">
                <a:tableStyleId>{9D7B26C5-4107-4FEC-AEDC-1716B250A1EF}</a:tableStyleId>
              </a:tblPr>
              <a:tblGrid>
                <a:gridCol w="3492987">
                  <a:extLst>
                    <a:ext uri="{9D8B030D-6E8A-4147-A177-3AD203B41FA5}">
                      <a16:colId xmlns:a16="http://schemas.microsoft.com/office/drawing/2014/main" val="2568310617"/>
                    </a:ext>
                  </a:extLst>
                </a:gridCol>
                <a:gridCol w="762397">
                  <a:extLst>
                    <a:ext uri="{9D8B030D-6E8A-4147-A177-3AD203B41FA5}">
                      <a16:colId xmlns:a16="http://schemas.microsoft.com/office/drawing/2014/main" val="150364537"/>
                    </a:ext>
                  </a:extLst>
                </a:gridCol>
              </a:tblGrid>
              <a:tr h="370840">
                <a:tc>
                  <a:txBody>
                    <a:bodyPr/>
                    <a:lstStyle/>
                    <a:p>
                      <a:pPr>
                        <a:lnSpc>
                          <a:spcPct val="150000"/>
                        </a:lnSpc>
                      </a:pPr>
                      <a:r>
                        <a:rPr lang="en-US" b="0" dirty="0"/>
                        <a:t>Deterministic hit time</a:t>
                      </a:r>
                    </a:p>
                  </a:txBody>
                  <a:tcPr/>
                </a:tc>
                <a:tc>
                  <a:txBody>
                    <a:bodyPr/>
                    <a:lstStyle/>
                    <a:p>
                      <a:pPr>
                        <a:lnSpc>
                          <a:spcPct val="150000"/>
                        </a:lnSpc>
                      </a:pPr>
                      <a:r>
                        <a:rPr lang="en-US" b="0" dirty="0"/>
                        <a:t>35.7h</a:t>
                      </a:r>
                    </a:p>
                  </a:txBody>
                  <a:tcPr/>
                </a:tc>
                <a:extLst>
                  <a:ext uri="{0D108BD9-81ED-4DB2-BD59-A6C34878D82A}">
                    <a16:rowId xmlns:a16="http://schemas.microsoft.com/office/drawing/2014/main" val="830301594"/>
                  </a:ext>
                </a:extLst>
              </a:tr>
              <a:tr h="370840">
                <a:tc>
                  <a:txBody>
                    <a:bodyPr/>
                    <a:lstStyle/>
                    <a:p>
                      <a:pPr>
                        <a:lnSpc>
                          <a:spcPct val="150000"/>
                        </a:lnSpc>
                      </a:pPr>
                      <a:r>
                        <a:rPr lang="en-US" dirty="0"/>
                        <a:t>Average optimal stop time Set 1</a:t>
                      </a:r>
                    </a:p>
                  </a:txBody>
                  <a:tcPr/>
                </a:tc>
                <a:tc>
                  <a:txBody>
                    <a:bodyPr/>
                    <a:lstStyle/>
                    <a:p>
                      <a:pPr>
                        <a:lnSpc>
                          <a:spcPct val="150000"/>
                        </a:lnSpc>
                      </a:pPr>
                      <a:r>
                        <a:rPr lang="en-US" dirty="0"/>
                        <a:t>32.9h</a:t>
                      </a:r>
                    </a:p>
                  </a:txBody>
                  <a:tcPr/>
                </a:tc>
                <a:extLst>
                  <a:ext uri="{0D108BD9-81ED-4DB2-BD59-A6C34878D82A}">
                    <a16:rowId xmlns:a16="http://schemas.microsoft.com/office/drawing/2014/main" val="124392197"/>
                  </a:ext>
                </a:extLst>
              </a:tr>
              <a:tr h="370840">
                <a:tc>
                  <a:txBody>
                    <a:bodyPr/>
                    <a:lstStyle/>
                    <a:p>
                      <a:pPr>
                        <a:lnSpc>
                          <a:spcPct val="150000"/>
                        </a:lnSpc>
                      </a:pPr>
                      <a:r>
                        <a:rPr lang="en-US" dirty="0"/>
                        <a:t>Average optimal stop time Set 2</a:t>
                      </a:r>
                    </a:p>
                  </a:txBody>
                  <a:tcPr/>
                </a:tc>
                <a:tc>
                  <a:txBody>
                    <a:bodyPr/>
                    <a:lstStyle/>
                    <a:p>
                      <a:pPr>
                        <a:lnSpc>
                          <a:spcPct val="150000"/>
                        </a:lnSpc>
                      </a:pPr>
                      <a:r>
                        <a:rPr lang="en-US" dirty="0"/>
                        <a:t>33h</a:t>
                      </a:r>
                    </a:p>
                  </a:txBody>
                  <a:tcPr/>
                </a:tc>
                <a:extLst>
                  <a:ext uri="{0D108BD9-81ED-4DB2-BD59-A6C34878D82A}">
                    <a16:rowId xmlns:a16="http://schemas.microsoft.com/office/drawing/2014/main" val="2360349360"/>
                  </a:ext>
                </a:extLst>
              </a:tr>
            </a:tbl>
          </a:graphicData>
        </a:graphic>
      </p:graphicFrame>
      <p:pic>
        <p:nvPicPr>
          <p:cNvPr id="7" name="Picture 6">
            <a:extLst>
              <a:ext uri="{FF2B5EF4-FFF2-40B4-BE49-F238E27FC236}">
                <a16:creationId xmlns:a16="http://schemas.microsoft.com/office/drawing/2014/main" id="{818D9FC4-DAE8-36F1-DC26-4A5262869F92}"/>
              </a:ext>
            </a:extLst>
          </p:cNvPr>
          <p:cNvPicPr>
            <a:picLocks noChangeAspect="1"/>
          </p:cNvPicPr>
          <p:nvPr/>
        </p:nvPicPr>
        <p:blipFill>
          <a:blip r:embed="rId2"/>
          <a:stretch>
            <a:fillRect/>
          </a:stretch>
        </p:blipFill>
        <p:spPr>
          <a:xfrm>
            <a:off x="6321600" y="1043569"/>
            <a:ext cx="5486400" cy="3657600"/>
          </a:xfrm>
          <a:prstGeom prst="rect">
            <a:avLst/>
          </a:prstGeom>
        </p:spPr>
      </p:pic>
      <p:sp>
        <p:nvSpPr>
          <p:cNvPr id="14" name="Rounded Rectangle 13">
            <a:extLst>
              <a:ext uri="{FF2B5EF4-FFF2-40B4-BE49-F238E27FC236}">
                <a16:creationId xmlns:a16="http://schemas.microsoft.com/office/drawing/2014/main" id="{91F41ABB-5467-AB74-BCF8-3624815EE752}"/>
              </a:ext>
            </a:extLst>
          </p:cNvPr>
          <p:cNvSpPr/>
          <p:nvPr/>
        </p:nvSpPr>
        <p:spPr>
          <a:xfrm>
            <a:off x="3003544" y="4920390"/>
            <a:ext cx="6184912" cy="750160"/>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Robust–considering nonlinear, stochastic dynamics</a:t>
            </a:r>
          </a:p>
        </p:txBody>
      </p:sp>
      <p:pic>
        <p:nvPicPr>
          <p:cNvPr id="16" name="Graphic 15" descr="Lightbulb and gear with solid fill">
            <a:extLst>
              <a:ext uri="{FF2B5EF4-FFF2-40B4-BE49-F238E27FC236}">
                <a16:creationId xmlns:a16="http://schemas.microsoft.com/office/drawing/2014/main" id="{422D623E-4FE6-7617-8DA7-40061E1BC0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3544" y="4243969"/>
            <a:ext cx="914400" cy="914400"/>
          </a:xfrm>
          <a:prstGeom prst="rect">
            <a:avLst/>
          </a:prstGeom>
        </p:spPr>
      </p:pic>
      <p:graphicFrame>
        <p:nvGraphicFramePr>
          <p:cNvPr id="4" name="Table 3">
            <a:extLst>
              <a:ext uri="{FF2B5EF4-FFF2-40B4-BE49-F238E27FC236}">
                <a16:creationId xmlns:a16="http://schemas.microsoft.com/office/drawing/2014/main" id="{FFD2134B-1A54-2B63-5361-E750D5B35BDF}"/>
              </a:ext>
            </a:extLst>
          </p:cNvPr>
          <p:cNvGraphicFramePr>
            <a:graphicFrameLocks noGrp="1"/>
          </p:cNvGraphicFramePr>
          <p:nvPr>
            <p:extLst>
              <p:ext uri="{D42A27DB-BD31-4B8C-83A1-F6EECF244321}">
                <p14:modId xmlns:p14="http://schemas.microsoft.com/office/powerpoint/2010/main" val="2771293081"/>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26075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4848B-81E3-EA74-6CDF-08C5CF063740}"/>
              </a:ext>
            </a:extLst>
          </p:cNvPr>
          <p:cNvSpPr>
            <a:spLocks noGrp="1"/>
          </p:cNvSpPr>
          <p:nvPr>
            <p:ph type="title"/>
          </p:nvPr>
        </p:nvSpPr>
        <p:spPr/>
        <p:txBody>
          <a:bodyPr/>
          <a:lstStyle/>
          <a:p>
            <a:r>
              <a:rPr lang="en-US" dirty="0"/>
              <a:t>Conclusions</a:t>
            </a:r>
          </a:p>
        </p:txBody>
      </p:sp>
      <p:sp>
        <p:nvSpPr>
          <p:cNvPr id="3" name="Footer Placeholder 2">
            <a:extLst>
              <a:ext uri="{FF2B5EF4-FFF2-40B4-BE49-F238E27FC236}">
                <a16:creationId xmlns:a16="http://schemas.microsoft.com/office/drawing/2014/main" id="{D5E8BD27-5BE9-07D6-9929-FF75E359AA69}"/>
              </a:ext>
            </a:extLst>
          </p:cNvPr>
          <p:cNvSpPr>
            <a:spLocks noGrp="1"/>
          </p:cNvSpPr>
          <p:nvPr>
            <p:ph type="ftr" sz="quarter" idx="11"/>
          </p:nvPr>
        </p:nvSpPr>
        <p:spPr/>
        <p:txBody>
          <a:bodyPr/>
          <a:lstStyle/>
          <a:p>
            <a:pPr>
              <a:defRPr/>
            </a:pPr>
            <a:r>
              <a:rPr lang="de-DE"/>
              <a:t>13 of 14</a:t>
            </a:r>
          </a:p>
        </p:txBody>
      </p:sp>
      <p:sp>
        <p:nvSpPr>
          <p:cNvPr id="33" name="Block Arc 32">
            <a:extLst>
              <a:ext uri="{FF2B5EF4-FFF2-40B4-BE49-F238E27FC236}">
                <a16:creationId xmlns:a16="http://schemas.microsoft.com/office/drawing/2014/main" id="{C6FA1D25-E9DC-3156-CB4B-127F5FCD40C3}"/>
              </a:ext>
            </a:extLst>
          </p:cNvPr>
          <p:cNvSpPr/>
          <p:nvPr/>
        </p:nvSpPr>
        <p:spPr>
          <a:xfrm>
            <a:off x="-4819086" y="234447"/>
            <a:ext cx="6389102" cy="6389102"/>
          </a:xfrm>
          <a:prstGeom prst="blockArc">
            <a:avLst>
              <a:gd name="adj1" fmla="val 18900000"/>
              <a:gd name="adj2" fmla="val 2700000"/>
              <a:gd name="adj3" fmla="val 338"/>
            </a:avLst>
          </a:prstGeom>
        </p:spPr>
        <p:style>
          <a:lnRef idx="2">
            <a:schemeClr val="dk2">
              <a:shade val="60000"/>
              <a:hueOff val="0"/>
              <a:satOff val="0"/>
              <a:lumOff val="0"/>
              <a:alphaOff val="0"/>
            </a:schemeClr>
          </a:lnRef>
          <a:fillRef idx="0">
            <a:schemeClr val="dk2">
              <a:hueOff val="0"/>
              <a:satOff val="0"/>
              <a:lumOff val="0"/>
              <a:alphaOff val="0"/>
            </a:schemeClr>
          </a:fillRef>
          <a:effectRef idx="0">
            <a:schemeClr val="dk2">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Freeform 33">
            <a:extLst>
              <a:ext uri="{FF2B5EF4-FFF2-40B4-BE49-F238E27FC236}">
                <a16:creationId xmlns:a16="http://schemas.microsoft.com/office/drawing/2014/main" id="{05115F25-31DF-4526-E19D-7415B803F0FF}"/>
              </a:ext>
            </a:extLst>
          </p:cNvPr>
          <p:cNvSpPr/>
          <p:nvPr/>
        </p:nvSpPr>
        <p:spPr>
          <a:xfrm>
            <a:off x="1204828" y="1530693"/>
            <a:ext cx="5214823" cy="949152"/>
          </a:xfrm>
          <a:custGeom>
            <a:avLst/>
            <a:gdLst>
              <a:gd name="connsiteX0" fmla="*/ 0 w 4825678"/>
              <a:gd name="connsiteY0" fmla="*/ 0 h 949152"/>
              <a:gd name="connsiteX1" fmla="*/ 4825678 w 4825678"/>
              <a:gd name="connsiteY1" fmla="*/ 0 h 949152"/>
              <a:gd name="connsiteX2" fmla="*/ 4825678 w 4825678"/>
              <a:gd name="connsiteY2" fmla="*/ 949152 h 949152"/>
              <a:gd name="connsiteX3" fmla="*/ 0 w 4825678"/>
              <a:gd name="connsiteY3" fmla="*/ 949152 h 949152"/>
              <a:gd name="connsiteX4" fmla="*/ 0 w 4825678"/>
              <a:gd name="connsiteY4" fmla="*/ 0 h 94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678" h="949152">
                <a:moveTo>
                  <a:pt x="0" y="0"/>
                </a:moveTo>
                <a:lnTo>
                  <a:pt x="4825678" y="0"/>
                </a:lnTo>
                <a:lnTo>
                  <a:pt x="4825678" y="949152"/>
                </a:lnTo>
                <a:lnTo>
                  <a:pt x="0" y="949152"/>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5339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SDE model for a batch biochemical process</a:t>
            </a:r>
          </a:p>
        </p:txBody>
      </p:sp>
      <p:sp>
        <p:nvSpPr>
          <p:cNvPr id="35" name="Oval 34">
            <a:extLst>
              <a:ext uri="{FF2B5EF4-FFF2-40B4-BE49-F238E27FC236}">
                <a16:creationId xmlns:a16="http://schemas.microsoft.com/office/drawing/2014/main" id="{0F85B486-6F8C-7700-019C-391E6981F567}"/>
              </a:ext>
            </a:extLst>
          </p:cNvPr>
          <p:cNvSpPr/>
          <p:nvPr/>
        </p:nvSpPr>
        <p:spPr>
          <a:xfrm>
            <a:off x="611609" y="1412049"/>
            <a:ext cx="1186440" cy="1186440"/>
          </a:xfrm>
          <a:prstGeom prst="ellipse">
            <a:avLst/>
          </a:prstGeom>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6" name="Freeform 35">
            <a:extLst>
              <a:ext uri="{FF2B5EF4-FFF2-40B4-BE49-F238E27FC236}">
                <a16:creationId xmlns:a16="http://schemas.microsoft.com/office/drawing/2014/main" id="{92BAC0FE-8DA6-1DC8-1068-867BEBEB91BC}"/>
              </a:ext>
            </a:extLst>
          </p:cNvPr>
          <p:cNvSpPr/>
          <p:nvPr/>
        </p:nvSpPr>
        <p:spPr>
          <a:xfrm>
            <a:off x="1549845" y="2954421"/>
            <a:ext cx="4869807" cy="949152"/>
          </a:xfrm>
          <a:custGeom>
            <a:avLst/>
            <a:gdLst>
              <a:gd name="connsiteX0" fmla="*/ 0 w 4480662"/>
              <a:gd name="connsiteY0" fmla="*/ 0 h 949152"/>
              <a:gd name="connsiteX1" fmla="*/ 4480662 w 4480662"/>
              <a:gd name="connsiteY1" fmla="*/ 0 h 949152"/>
              <a:gd name="connsiteX2" fmla="*/ 4480662 w 4480662"/>
              <a:gd name="connsiteY2" fmla="*/ 949152 h 949152"/>
              <a:gd name="connsiteX3" fmla="*/ 0 w 4480662"/>
              <a:gd name="connsiteY3" fmla="*/ 949152 h 949152"/>
              <a:gd name="connsiteX4" fmla="*/ 0 w 4480662"/>
              <a:gd name="connsiteY4" fmla="*/ 0 h 94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0662" h="949152">
                <a:moveTo>
                  <a:pt x="0" y="0"/>
                </a:moveTo>
                <a:lnTo>
                  <a:pt x="4480662" y="0"/>
                </a:lnTo>
                <a:lnTo>
                  <a:pt x="4480662" y="949152"/>
                </a:lnTo>
                <a:lnTo>
                  <a:pt x="0" y="949152"/>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5339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Optimal stopping problem based on the SDE model</a:t>
            </a:r>
          </a:p>
        </p:txBody>
      </p:sp>
      <p:sp>
        <p:nvSpPr>
          <p:cNvPr id="37" name="Oval 36">
            <a:extLst>
              <a:ext uri="{FF2B5EF4-FFF2-40B4-BE49-F238E27FC236}">
                <a16:creationId xmlns:a16="http://schemas.microsoft.com/office/drawing/2014/main" id="{ED9E4EF4-E740-B452-BC18-CA6E6B000FD0}"/>
              </a:ext>
            </a:extLst>
          </p:cNvPr>
          <p:cNvSpPr/>
          <p:nvPr/>
        </p:nvSpPr>
        <p:spPr>
          <a:xfrm>
            <a:off x="956626" y="2835777"/>
            <a:ext cx="1186440" cy="1186440"/>
          </a:xfrm>
          <a:prstGeom prst="ellipse">
            <a:avLst/>
          </a:prstGeom>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38" name="Freeform 37">
            <a:extLst>
              <a:ext uri="{FF2B5EF4-FFF2-40B4-BE49-F238E27FC236}">
                <a16:creationId xmlns:a16="http://schemas.microsoft.com/office/drawing/2014/main" id="{3F6D8402-32AF-E931-BFE5-67C9953DF8DE}"/>
              </a:ext>
            </a:extLst>
          </p:cNvPr>
          <p:cNvSpPr/>
          <p:nvPr/>
        </p:nvSpPr>
        <p:spPr>
          <a:xfrm>
            <a:off x="1204828" y="4378149"/>
            <a:ext cx="5214825" cy="949152"/>
          </a:xfrm>
          <a:custGeom>
            <a:avLst/>
            <a:gdLst>
              <a:gd name="connsiteX0" fmla="*/ 0 w 4825678"/>
              <a:gd name="connsiteY0" fmla="*/ 0 h 949152"/>
              <a:gd name="connsiteX1" fmla="*/ 4825678 w 4825678"/>
              <a:gd name="connsiteY1" fmla="*/ 0 h 949152"/>
              <a:gd name="connsiteX2" fmla="*/ 4825678 w 4825678"/>
              <a:gd name="connsiteY2" fmla="*/ 949152 h 949152"/>
              <a:gd name="connsiteX3" fmla="*/ 0 w 4825678"/>
              <a:gd name="connsiteY3" fmla="*/ 949152 h 949152"/>
              <a:gd name="connsiteX4" fmla="*/ 0 w 4825678"/>
              <a:gd name="connsiteY4" fmla="*/ 0 h 94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5678" h="949152">
                <a:moveTo>
                  <a:pt x="0" y="0"/>
                </a:moveTo>
                <a:lnTo>
                  <a:pt x="4825678" y="0"/>
                </a:lnTo>
                <a:lnTo>
                  <a:pt x="4825678" y="949152"/>
                </a:lnTo>
                <a:lnTo>
                  <a:pt x="0" y="949152"/>
                </a:lnTo>
                <a:lnTo>
                  <a:pt x="0"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5339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Applied the Longstaff-Schwartz algorithm to an engineering problem</a:t>
            </a:r>
          </a:p>
        </p:txBody>
      </p:sp>
      <p:sp>
        <p:nvSpPr>
          <p:cNvPr id="39" name="Oval 38">
            <a:extLst>
              <a:ext uri="{FF2B5EF4-FFF2-40B4-BE49-F238E27FC236}">
                <a16:creationId xmlns:a16="http://schemas.microsoft.com/office/drawing/2014/main" id="{8D7D4D18-25D4-F540-E13C-C7985BF1465A}"/>
              </a:ext>
            </a:extLst>
          </p:cNvPr>
          <p:cNvSpPr/>
          <p:nvPr/>
        </p:nvSpPr>
        <p:spPr>
          <a:xfrm>
            <a:off x="611609" y="4259505"/>
            <a:ext cx="1186440" cy="1186440"/>
          </a:xfrm>
          <a:prstGeom prst="ellipse">
            <a:avLst/>
          </a:prstGeom>
        </p:spPr>
        <p:style>
          <a:lnRef idx="2">
            <a:schemeClr val="dk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41" name="Freeform 40">
            <a:extLst>
              <a:ext uri="{FF2B5EF4-FFF2-40B4-BE49-F238E27FC236}">
                <a16:creationId xmlns:a16="http://schemas.microsoft.com/office/drawing/2014/main" id="{3AEF9524-000F-C3B4-9D20-2A21D11A022D}"/>
              </a:ext>
            </a:extLst>
          </p:cNvPr>
          <p:cNvSpPr/>
          <p:nvPr/>
        </p:nvSpPr>
        <p:spPr>
          <a:xfrm>
            <a:off x="8717033" y="1956407"/>
            <a:ext cx="1442315" cy="1657833"/>
          </a:xfrm>
          <a:custGeom>
            <a:avLst/>
            <a:gdLst>
              <a:gd name="connsiteX0" fmla="*/ 0 w 1657833"/>
              <a:gd name="connsiteY0" fmla="*/ 721158 h 1442315"/>
              <a:gd name="connsiteX1" fmla="*/ 360579 w 1657833"/>
              <a:gd name="connsiteY1" fmla="*/ 0 h 1442315"/>
              <a:gd name="connsiteX2" fmla="*/ 1297254 w 1657833"/>
              <a:gd name="connsiteY2" fmla="*/ 0 h 1442315"/>
              <a:gd name="connsiteX3" fmla="*/ 1657833 w 1657833"/>
              <a:gd name="connsiteY3" fmla="*/ 721158 h 1442315"/>
              <a:gd name="connsiteX4" fmla="*/ 1297254 w 1657833"/>
              <a:gd name="connsiteY4" fmla="*/ 1442315 h 1442315"/>
              <a:gd name="connsiteX5" fmla="*/ 360579 w 1657833"/>
              <a:gd name="connsiteY5" fmla="*/ 1442315 h 1442315"/>
              <a:gd name="connsiteX6" fmla="*/ 0 w 1657833"/>
              <a:gd name="connsiteY6" fmla="*/ 721158 h 14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833" h="1442315">
                <a:moveTo>
                  <a:pt x="828916" y="0"/>
                </a:moveTo>
                <a:lnTo>
                  <a:pt x="1657833" y="313704"/>
                </a:lnTo>
                <a:lnTo>
                  <a:pt x="1657833" y="1128611"/>
                </a:lnTo>
                <a:lnTo>
                  <a:pt x="828916" y="1442315"/>
                </a:lnTo>
                <a:lnTo>
                  <a:pt x="0" y="1128611"/>
                </a:lnTo>
                <a:lnTo>
                  <a:pt x="0" y="313704"/>
                </a:lnTo>
                <a:lnTo>
                  <a:pt x="828916"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81911" tIns="315496" rIns="281911" bIns="315496" numCol="1" spcCol="1270" anchor="ctr" anchorCtr="0">
            <a:noAutofit/>
          </a:bodyPr>
          <a:lstStyle/>
          <a:p>
            <a:pPr marL="0" lvl="0" indent="0" algn="ctr" defTabSz="666750">
              <a:lnSpc>
                <a:spcPct val="90000"/>
              </a:lnSpc>
              <a:spcBef>
                <a:spcPct val="0"/>
              </a:spcBef>
              <a:spcAft>
                <a:spcPct val="35000"/>
              </a:spcAft>
              <a:buNone/>
            </a:pPr>
            <a:r>
              <a:rPr lang="en-US" sz="1500" kern="1200" dirty="0"/>
              <a:t>Validation of the noise model</a:t>
            </a:r>
          </a:p>
        </p:txBody>
      </p:sp>
      <p:sp>
        <p:nvSpPr>
          <p:cNvPr id="42" name="Rectangle 41">
            <a:extLst>
              <a:ext uri="{FF2B5EF4-FFF2-40B4-BE49-F238E27FC236}">
                <a16:creationId xmlns:a16="http://schemas.microsoft.com/office/drawing/2014/main" id="{C15870FE-620E-0EA8-3AF5-2B24160615FC}"/>
              </a:ext>
            </a:extLst>
          </p:cNvPr>
          <p:cNvSpPr/>
          <p:nvPr/>
        </p:nvSpPr>
        <p:spPr>
          <a:xfrm>
            <a:off x="10214059" y="2228063"/>
            <a:ext cx="1850142" cy="994700"/>
          </a:xfrm>
          <a:prstGeom prst="rect">
            <a:avLst/>
          </a:pr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3" name="Freeform 42">
            <a:extLst>
              <a:ext uri="{FF2B5EF4-FFF2-40B4-BE49-F238E27FC236}">
                <a16:creationId xmlns:a16="http://schemas.microsoft.com/office/drawing/2014/main" id="{DB83CBB8-E6BF-8692-004B-01F9DD5FF494}"/>
              </a:ext>
            </a:extLst>
          </p:cNvPr>
          <p:cNvSpPr/>
          <p:nvPr/>
        </p:nvSpPr>
        <p:spPr>
          <a:xfrm>
            <a:off x="7165299" y="1956408"/>
            <a:ext cx="1442315" cy="1657833"/>
          </a:xfrm>
          <a:custGeom>
            <a:avLst/>
            <a:gdLst>
              <a:gd name="connsiteX0" fmla="*/ 0 w 1657833"/>
              <a:gd name="connsiteY0" fmla="*/ 721158 h 1442315"/>
              <a:gd name="connsiteX1" fmla="*/ 360579 w 1657833"/>
              <a:gd name="connsiteY1" fmla="*/ 0 h 1442315"/>
              <a:gd name="connsiteX2" fmla="*/ 1297254 w 1657833"/>
              <a:gd name="connsiteY2" fmla="*/ 0 h 1442315"/>
              <a:gd name="connsiteX3" fmla="*/ 1657833 w 1657833"/>
              <a:gd name="connsiteY3" fmla="*/ 721158 h 1442315"/>
              <a:gd name="connsiteX4" fmla="*/ 1297254 w 1657833"/>
              <a:gd name="connsiteY4" fmla="*/ 1442315 h 1442315"/>
              <a:gd name="connsiteX5" fmla="*/ 360579 w 1657833"/>
              <a:gd name="connsiteY5" fmla="*/ 1442315 h 1442315"/>
              <a:gd name="connsiteX6" fmla="*/ 0 w 1657833"/>
              <a:gd name="connsiteY6" fmla="*/ 721158 h 14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833" h="1442315">
                <a:moveTo>
                  <a:pt x="828916" y="0"/>
                </a:moveTo>
                <a:lnTo>
                  <a:pt x="1657833" y="313704"/>
                </a:lnTo>
                <a:lnTo>
                  <a:pt x="1657833" y="1128611"/>
                </a:lnTo>
                <a:lnTo>
                  <a:pt x="828916" y="1442315"/>
                </a:lnTo>
                <a:lnTo>
                  <a:pt x="0" y="1128611"/>
                </a:lnTo>
                <a:lnTo>
                  <a:pt x="0" y="313704"/>
                </a:lnTo>
                <a:lnTo>
                  <a:pt x="828916" y="0"/>
                </a:lnTo>
                <a:close/>
              </a:path>
            </a:pathLst>
          </a:custGeom>
          <a:solidFill>
            <a:schemeClr val="bg2"/>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4761" tIns="258346" rIns="224761" bIns="258346"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Outlook</a:t>
            </a:r>
          </a:p>
        </p:txBody>
      </p:sp>
      <p:sp>
        <p:nvSpPr>
          <p:cNvPr id="45" name="Rectangle 44">
            <a:extLst>
              <a:ext uri="{FF2B5EF4-FFF2-40B4-BE49-F238E27FC236}">
                <a16:creationId xmlns:a16="http://schemas.microsoft.com/office/drawing/2014/main" id="{5A8828B4-1DA6-5C12-8653-08966C00B014}"/>
              </a:ext>
            </a:extLst>
          </p:cNvPr>
          <p:cNvSpPr/>
          <p:nvPr/>
        </p:nvSpPr>
        <p:spPr>
          <a:xfrm>
            <a:off x="6096000" y="3635233"/>
            <a:ext cx="1790460" cy="994700"/>
          </a:xfrm>
          <a:prstGeom prst="rect">
            <a:avLst/>
          </a:prstGeom>
        </p:spPr>
        <p:style>
          <a:lnRef idx="0">
            <a:schemeClr val="dk2">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6" name="Freeform 45">
            <a:extLst>
              <a:ext uri="{FF2B5EF4-FFF2-40B4-BE49-F238E27FC236}">
                <a16:creationId xmlns:a16="http://schemas.microsoft.com/office/drawing/2014/main" id="{DEAA17F5-4002-A820-16C3-B4231E4A74CC}"/>
              </a:ext>
            </a:extLst>
          </p:cNvPr>
          <p:cNvSpPr/>
          <p:nvPr/>
        </p:nvSpPr>
        <p:spPr>
          <a:xfrm>
            <a:off x="9492900" y="3358723"/>
            <a:ext cx="1442315" cy="1657833"/>
          </a:xfrm>
          <a:custGeom>
            <a:avLst/>
            <a:gdLst>
              <a:gd name="connsiteX0" fmla="*/ 0 w 1657833"/>
              <a:gd name="connsiteY0" fmla="*/ 721158 h 1442315"/>
              <a:gd name="connsiteX1" fmla="*/ 360579 w 1657833"/>
              <a:gd name="connsiteY1" fmla="*/ 0 h 1442315"/>
              <a:gd name="connsiteX2" fmla="*/ 1297254 w 1657833"/>
              <a:gd name="connsiteY2" fmla="*/ 0 h 1442315"/>
              <a:gd name="connsiteX3" fmla="*/ 1657833 w 1657833"/>
              <a:gd name="connsiteY3" fmla="*/ 721158 h 1442315"/>
              <a:gd name="connsiteX4" fmla="*/ 1297254 w 1657833"/>
              <a:gd name="connsiteY4" fmla="*/ 1442315 h 1442315"/>
              <a:gd name="connsiteX5" fmla="*/ 360579 w 1657833"/>
              <a:gd name="connsiteY5" fmla="*/ 1442315 h 1442315"/>
              <a:gd name="connsiteX6" fmla="*/ 0 w 1657833"/>
              <a:gd name="connsiteY6" fmla="*/ 721158 h 14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833" h="1442315">
                <a:moveTo>
                  <a:pt x="828916" y="0"/>
                </a:moveTo>
                <a:lnTo>
                  <a:pt x="1657833" y="313704"/>
                </a:lnTo>
                <a:lnTo>
                  <a:pt x="1657833" y="1128611"/>
                </a:lnTo>
                <a:lnTo>
                  <a:pt x="828916" y="1442315"/>
                </a:lnTo>
                <a:lnTo>
                  <a:pt x="0" y="1128611"/>
                </a:lnTo>
                <a:lnTo>
                  <a:pt x="0" y="313704"/>
                </a:lnTo>
                <a:lnTo>
                  <a:pt x="828916"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4761" tIns="258346" rIns="224761" bIns="258346" numCol="1" spcCol="1270" anchor="ctr" anchorCtr="0">
            <a:noAutofit/>
          </a:bodyPr>
          <a:lstStyle/>
          <a:p>
            <a:pPr lvl="0" algn="ctr" defTabSz="666750">
              <a:lnSpc>
                <a:spcPct val="90000"/>
              </a:lnSpc>
              <a:spcAft>
                <a:spcPct val="35000"/>
              </a:spcAft>
            </a:pPr>
            <a:r>
              <a:rPr lang="en-US" sz="1500" dirty="0"/>
              <a:t>Stopping rule based on process values</a:t>
            </a:r>
            <a:endParaRPr lang="en-US" sz="1500" kern="1200" dirty="0"/>
          </a:p>
        </p:txBody>
      </p:sp>
      <p:pic>
        <p:nvPicPr>
          <p:cNvPr id="25" name="Graphic 24" descr="Beaker with solid fill">
            <a:extLst>
              <a:ext uri="{FF2B5EF4-FFF2-40B4-BE49-F238E27FC236}">
                <a16:creationId xmlns:a16="http://schemas.microsoft.com/office/drawing/2014/main" id="{14ED74F7-642F-5218-F258-19932CB7A6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632" y="1688285"/>
            <a:ext cx="619387" cy="619387"/>
          </a:xfrm>
          <a:prstGeom prst="rect">
            <a:avLst/>
          </a:prstGeom>
        </p:spPr>
      </p:pic>
      <p:pic>
        <p:nvPicPr>
          <p:cNvPr id="27" name="Graphic 26" descr="Brainstorm with solid fill">
            <a:extLst>
              <a:ext uri="{FF2B5EF4-FFF2-40B4-BE49-F238E27FC236}">
                <a16:creationId xmlns:a16="http://schemas.microsoft.com/office/drawing/2014/main" id="{58DC59D6-C82D-7B74-DE3B-EC0779B6D2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0325" y="3076177"/>
            <a:ext cx="705642" cy="705642"/>
          </a:xfrm>
          <a:prstGeom prst="rect">
            <a:avLst/>
          </a:prstGeom>
        </p:spPr>
      </p:pic>
      <p:pic>
        <p:nvPicPr>
          <p:cNvPr id="29" name="Graphic 28" descr="Upward trend with solid fill">
            <a:extLst>
              <a:ext uri="{FF2B5EF4-FFF2-40B4-BE49-F238E27FC236}">
                <a16:creationId xmlns:a16="http://schemas.microsoft.com/office/drawing/2014/main" id="{632812EC-A106-4F3C-A07F-45097F9A38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021" y="4506018"/>
            <a:ext cx="705642" cy="705642"/>
          </a:xfrm>
          <a:prstGeom prst="rect">
            <a:avLst/>
          </a:prstGeom>
        </p:spPr>
      </p:pic>
      <p:sp>
        <p:nvSpPr>
          <p:cNvPr id="4" name="Freeform 3">
            <a:extLst>
              <a:ext uri="{FF2B5EF4-FFF2-40B4-BE49-F238E27FC236}">
                <a16:creationId xmlns:a16="http://schemas.microsoft.com/office/drawing/2014/main" id="{232FDE3E-F428-6210-F568-1D3121A93751}"/>
              </a:ext>
            </a:extLst>
          </p:cNvPr>
          <p:cNvSpPr/>
          <p:nvPr/>
        </p:nvSpPr>
        <p:spPr>
          <a:xfrm>
            <a:off x="7941166" y="3358724"/>
            <a:ext cx="1442315" cy="1657833"/>
          </a:xfrm>
          <a:custGeom>
            <a:avLst/>
            <a:gdLst>
              <a:gd name="connsiteX0" fmla="*/ 0 w 1657833"/>
              <a:gd name="connsiteY0" fmla="*/ 721158 h 1442315"/>
              <a:gd name="connsiteX1" fmla="*/ 360579 w 1657833"/>
              <a:gd name="connsiteY1" fmla="*/ 0 h 1442315"/>
              <a:gd name="connsiteX2" fmla="*/ 1297254 w 1657833"/>
              <a:gd name="connsiteY2" fmla="*/ 0 h 1442315"/>
              <a:gd name="connsiteX3" fmla="*/ 1657833 w 1657833"/>
              <a:gd name="connsiteY3" fmla="*/ 721158 h 1442315"/>
              <a:gd name="connsiteX4" fmla="*/ 1297254 w 1657833"/>
              <a:gd name="connsiteY4" fmla="*/ 1442315 h 1442315"/>
              <a:gd name="connsiteX5" fmla="*/ 360579 w 1657833"/>
              <a:gd name="connsiteY5" fmla="*/ 1442315 h 1442315"/>
              <a:gd name="connsiteX6" fmla="*/ 0 w 1657833"/>
              <a:gd name="connsiteY6" fmla="*/ 721158 h 14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7833" h="1442315">
                <a:moveTo>
                  <a:pt x="828916" y="0"/>
                </a:moveTo>
                <a:lnTo>
                  <a:pt x="1657833" y="313704"/>
                </a:lnTo>
                <a:lnTo>
                  <a:pt x="1657833" y="1128611"/>
                </a:lnTo>
                <a:lnTo>
                  <a:pt x="828916" y="1442315"/>
                </a:lnTo>
                <a:lnTo>
                  <a:pt x="0" y="1128611"/>
                </a:lnTo>
                <a:lnTo>
                  <a:pt x="0" y="313704"/>
                </a:lnTo>
                <a:lnTo>
                  <a:pt x="828916" y="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81911" tIns="315496" rIns="281911" bIns="315496" numCol="1" spcCol="1270" anchor="ctr" anchorCtr="0">
            <a:noAutofit/>
          </a:bodyPr>
          <a:lstStyle/>
          <a:p>
            <a:pPr marL="0" lvl="0" indent="0" algn="ctr" defTabSz="666750">
              <a:lnSpc>
                <a:spcPct val="90000"/>
              </a:lnSpc>
              <a:spcBef>
                <a:spcPct val="0"/>
              </a:spcBef>
              <a:spcAft>
                <a:spcPct val="35000"/>
              </a:spcAft>
              <a:buNone/>
            </a:pPr>
            <a:r>
              <a:rPr lang="en-US" sz="1500" dirty="0"/>
              <a:t>Other types of reactors</a:t>
            </a:r>
            <a:endParaRPr lang="en-US" sz="1500" kern="1200" dirty="0"/>
          </a:p>
        </p:txBody>
      </p:sp>
      <p:graphicFrame>
        <p:nvGraphicFramePr>
          <p:cNvPr id="5" name="Table 4">
            <a:extLst>
              <a:ext uri="{FF2B5EF4-FFF2-40B4-BE49-F238E27FC236}">
                <a16:creationId xmlns:a16="http://schemas.microsoft.com/office/drawing/2014/main" id="{3E4978BB-5962-1C18-04AE-AE630EAB4B66}"/>
              </a:ext>
            </a:extLst>
          </p:cNvPr>
          <p:cNvGraphicFramePr>
            <a:graphicFrameLocks noGrp="1"/>
          </p:cNvGraphicFramePr>
          <p:nvPr>
            <p:extLst>
              <p:ext uri="{D42A27DB-BD31-4B8C-83A1-F6EECF244321}">
                <p14:modId xmlns:p14="http://schemas.microsoft.com/office/powerpoint/2010/main" val="1247320415"/>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228608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xEl>
                                              <p:pRg st="0" end="0"/>
                                            </p:txEl>
                                          </p:spTgt>
                                        </p:tgtEl>
                                        <p:attrNameLst>
                                          <p:attrName>style.visibility</p:attrName>
                                        </p:attrNameLst>
                                      </p:cBhvr>
                                      <p:to>
                                        <p:strVal val="visible"/>
                                      </p:to>
                                    </p:set>
                                    <p:animEffect transition="in" filter="fade">
                                      <p:cBhvr>
                                        <p:cTn id="17" dur="500"/>
                                        <p:tgtEl>
                                          <p:spTgt spid="3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xEl>
                                              <p:pRg st="0" end="0"/>
                                            </p:txEl>
                                          </p:spTgt>
                                        </p:tgtEl>
                                        <p:attrNameLst>
                                          <p:attrName>style.visibility</p:attrName>
                                        </p:attrNameLst>
                                      </p:cBhvr>
                                      <p:to>
                                        <p:strVal val="visible"/>
                                      </p:to>
                                    </p:set>
                                    <p:animEffect transition="in" filter="fade">
                                      <p:cBhvr>
                                        <p:cTn id="22" dur="500"/>
                                        <p:tgtEl>
                                          <p:spTgt spid="4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xEl>
                                              <p:pRg st="0" end="0"/>
                                            </p:txEl>
                                          </p:spTgt>
                                        </p:tgtEl>
                                        <p:attrNameLst>
                                          <p:attrName>style.visibility</p:attrName>
                                        </p:attrNameLst>
                                      </p:cBhvr>
                                      <p:to>
                                        <p:strVal val="visible"/>
                                      </p:to>
                                    </p:set>
                                    <p:animEffect transition="in" filter="fade">
                                      <p:cBhvr>
                                        <p:cTn id="32"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335D57-A0E8-9981-3107-E3A65DD37220}"/>
              </a:ext>
            </a:extLst>
          </p:cNvPr>
          <p:cNvSpPr>
            <a:spLocks noGrp="1"/>
          </p:cNvSpPr>
          <p:nvPr>
            <p:ph type="ftr" sz="quarter" idx="10"/>
          </p:nvPr>
        </p:nvSpPr>
        <p:spPr/>
        <p:txBody>
          <a:bodyPr/>
          <a:lstStyle/>
          <a:p>
            <a:pPr>
              <a:defRPr/>
            </a:pPr>
            <a:r>
              <a:rPr lang="de-DE"/>
              <a:t>14 of 14</a:t>
            </a:r>
            <a:endParaRPr lang="de-DE" dirty="0"/>
          </a:p>
        </p:txBody>
      </p:sp>
      <p:sp>
        <p:nvSpPr>
          <p:cNvPr id="3" name="Text Placeholder 2">
            <a:extLst>
              <a:ext uri="{FF2B5EF4-FFF2-40B4-BE49-F238E27FC236}">
                <a16:creationId xmlns:a16="http://schemas.microsoft.com/office/drawing/2014/main" id="{CAA3CEC1-EBCF-067D-D0FE-F9F1F64A4F5E}"/>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5816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5B82F-9BAE-548B-9824-497C16F4A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54C92A-89E1-77CC-4CFD-5CA40B3E19E8}"/>
              </a:ext>
            </a:extLst>
          </p:cNvPr>
          <p:cNvSpPr>
            <a:spLocks noGrp="1"/>
          </p:cNvSpPr>
          <p:nvPr>
            <p:ph type="title"/>
          </p:nvPr>
        </p:nvSpPr>
        <p:spPr>
          <a:xfrm>
            <a:off x="384000" y="233361"/>
            <a:ext cx="11424000" cy="543600"/>
          </a:xfrm>
        </p:spPr>
        <p:txBody>
          <a:bodyPr/>
          <a:lstStyle/>
          <a:p>
            <a:r>
              <a:rPr lang="en-US" dirty="0"/>
              <a:t>Malic Acid Simulation With </a:t>
            </a:r>
            <a:r>
              <a:rPr lang="en-US" dirty="0" err="1"/>
              <a:t>BioVT</a:t>
            </a:r>
            <a:r>
              <a:rPr lang="en-US" dirty="0"/>
              <a:t> Parameters </a:t>
            </a:r>
            <a:r>
              <a:rPr lang="en-US" sz="1000" baseline="30000" dirty="0"/>
              <a:t>[1]</a:t>
            </a:r>
            <a:endParaRPr lang="en-US" baseline="30000" dirty="0"/>
          </a:p>
        </p:txBody>
      </p:sp>
      <p:sp>
        <p:nvSpPr>
          <p:cNvPr id="3" name="Footer Placeholder 2">
            <a:extLst>
              <a:ext uri="{FF2B5EF4-FFF2-40B4-BE49-F238E27FC236}">
                <a16:creationId xmlns:a16="http://schemas.microsoft.com/office/drawing/2014/main" id="{322727DA-F3FB-348C-5E53-25E4DC427953}"/>
              </a:ext>
            </a:extLst>
          </p:cNvPr>
          <p:cNvSpPr>
            <a:spLocks noGrp="1"/>
          </p:cNvSpPr>
          <p:nvPr>
            <p:ph type="ftr" sz="quarter" idx="11"/>
          </p:nvPr>
        </p:nvSpPr>
        <p:spPr/>
        <p:txBody>
          <a:bodyPr/>
          <a:lstStyle/>
          <a:p>
            <a:pPr>
              <a:defRPr/>
            </a:pPr>
            <a:r>
              <a:rPr lang="de-DE" dirty="0"/>
              <a:t>Backup</a:t>
            </a:r>
          </a:p>
        </p:txBody>
      </p:sp>
      <p:sp>
        <p:nvSpPr>
          <p:cNvPr id="5" name="Text Placeholder 3">
            <a:extLst>
              <a:ext uri="{FF2B5EF4-FFF2-40B4-BE49-F238E27FC236}">
                <a16:creationId xmlns:a16="http://schemas.microsoft.com/office/drawing/2014/main" id="{D9F1266D-2249-87D3-2729-E46A69D9294A}"/>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aseline="30000" dirty="0"/>
          </a:p>
        </p:txBody>
      </p:sp>
      <p:sp>
        <p:nvSpPr>
          <p:cNvPr id="6" name="TextBox 5">
            <a:extLst>
              <a:ext uri="{FF2B5EF4-FFF2-40B4-BE49-F238E27FC236}">
                <a16:creationId xmlns:a16="http://schemas.microsoft.com/office/drawing/2014/main" id="{D57D2D2E-2EA5-0781-1EB5-39AE8514A964}"/>
              </a:ext>
            </a:extLst>
          </p:cNvPr>
          <p:cNvSpPr txBox="1"/>
          <p:nvPr/>
        </p:nvSpPr>
        <p:spPr>
          <a:xfrm>
            <a:off x="383115" y="5800304"/>
            <a:ext cx="2127505" cy="230832"/>
          </a:xfrm>
          <a:prstGeom prst="rect">
            <a:avLst/>
          </a:prstGeom>
          <a:noFill/>
        </p:spPr>
        <p:txBody>
          <a:bodyPr wrap="none" rtlCol="0">
            <a:spAutoFit/>
          </a:bodyPr>
          <a:lstStyle/>
          <a:p>
            <a:r>
              <a:rPr lang="en-US" sz="900" dirty="0">
                <a:solidFill>
                  <a:schemeClr val="bg1">
                    <a:lumMod val="75000"/>
                  </a:schemeClr>
                </a:solidFill>
              </a:rPr>
              <a:t>[1] Maschmeier, Master Thesis (2024)</a:t>
            </a:r>
          </a:p>
        </p:txBody>
      </p:sp>
      <p:pic>
        <p:nvPicPr>
          <p:cNvPr id="18" name="Picture 17">
            <a:extLst>
              <a:ext uri="{FF2B5EF4-FFF2-40B4-BE49-F238E27FC236}">
                <a16:creationId xmlns:a16="http://schemas.microsoft.com/office/drawing/2014/main" id="{621BE8F6-FBFA-E2F1-3E3F-46ECDBFD4E7D}"/>
              </a:ext>
            </a:extLst>
          </p:cNvPr>
          <p:cNvPicPr>
            <a:picLocks noChangeAspect="1"/>
          </p:cNvPicPr>
          <p:nvPr/>
        </p:nvPicPr>
        <p:blipFill>
          <a:blip r:embed="rId2"/>
          <a:stretch>
            <a:fillRect/>
          </a:stretch>
        </p:blipFill>
        <p:spPr>
          <a:xfrm>
            <a:off x="2824692" y="975517"/>
            <a:ext cx="6583679" cy="4937760"/>
          </a:xfrm>
          <a:prstGeom prst="rect">
            <a:avLst/>
          </a:prstGeom>
        </p:spPr>
      </p:pic>
      <p:graphicFrame>
        <p:nvGraphicFramePr>
          <p:cNvPr id="4" name="Table 3">
            <a:extLst>
              <a:ext uri="{FF2B5EF4-FFF2-40B4-BE49-F238E27FC236}">
                <a16:creationId xmlns:a16="http://schemas.microsoft.com/office/drawing/2014/main" id="{3C97C3D8-FA45-0340-514A-6937294A66B0}"/>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2763339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2B55D-C8D4-CFC0-340A-B3FBC1978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AA5300-9B1C-F666-1F8D-B3D03E93BC39}"/>
              </a:ext>
            </a:extLst>
          </p:cNvPr>
          <p:cNvSpPr>
            <a:spLocks noGrp="1"/>
          </p:cNvSpPr>
          <p:nvPr>
            <p:ph type="title"/>
          </p:nvPr>
        </p:nvSpPr>
        <p:spPr>
          <a:xfrm>
            <a:off x="384000" y="233361"/>
            <a:ext cx="11424000" cy="543600"/>
          </a:xfrm>
        </p:spPr>
        <p:txBody>
          <a:bodyPr/>
          <a:lstStyle/>
          <a:p>
            <a:r>
              <a:rPr lang="en-US" dirty="0"/>
              <a:t>Malic Acid Simulation With New Parameters</a:t>
            </a:r>
            <a:endParaRPr lang="en-US" baseline="30000" dirty="0"/>
          </a:p>
        </p:txBody>
      </p:sp>
      <p:sp>
        <p:nvSpPr>
          <p:cNvPr id="3" name="Footer Placeholder 2">
            <a:extLst>
              <a:ext uri="{FF2B5EF4-FFF2-40B4-BE49-F238E27FC236}">
                <a16:creationId xmlns:a16="http://schemas.microsoft.com/office/drawing/2014/main" id="{BC202E61-F5C8-44C2-B3AB-EBBFF81AF139}"/>
              </a:ext>
            </a:extLst>
          </p:cNvPr>
          <p:cNvSpPr>
            <a:spLocks noGrp="1"/>
          </p:cNvSpPr>
          <p:nvPr>
            <p:ph type="ftr" sz="quarter" idx="11"/>
          </p:nvPr>
        </p:nvSpPr>
        <p:spPr/>
        <p:txBody>
          <a:bodyPr/>
          <a:lstStyle/>
          <a:p>
            <a:pPr>
              <a:defRPr/>
            </a:pPr>
            <a:r>
              <a:rPr lang="de-DE" dirty="0"/>
              <a:t>Backup</a:t>
            </a:r>
          </a:p>
        </p:txBody>
      </p:sp>
      <p:sp>
        <p:nvSpPr>
          <p:cNvPr id="5" name="Text Placeholder 3">
            <a:extLst>
              <a:ext uri="{FF2B5EF4-FFF2-40B4-BE49-F238E27FC236}">
                <a16:creationId xmlns:a16="http://schemas.microsoft.com/office/drawing/2014/main" id="{2A7A5721-5B8A-5905-62AB-480660CF5ADD}"/>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aseline="30000" dirty="0"/>
          </a:p>
        </p:txBody>
      </p:sp>
      <p:pic>
        <p:nvPicPr>
          <p:cNvPr id="7" name="Picture 6">
            <a:extLst>
              <a:ext uri="{FF2B5EF4-FFF2-40B4-BE49-F238E27FC236}">
                <a16:creationId xmlns:a16="http://schemas.microsoft.com/office/drawing/2014/main" id="{9AD2931E-52D0-2DEF-A70C-311162B539D3}"/>
              </a:ext>
            </a:extLst>
          </p:cNvPr>
          <p:cNvPicPr>
            <a:picLocks noChangeAspect="1"/>
          </p:cNvPicPr>
          <p:nvPr/>
        </p:nvPicPr>
        <p:blipFill>
          <a:blip r:embed="rId2"/>
          <a:stretch>
            <a:fillRect/>
          </a:stretch>
        </p:blipFill>
        <p:spPr>
          <a:xfrm>
            <a:off x="2804160" y="960119"/>
            <a:ext cx="6583680" cy="4937760"/>
          </a:xfrm>
          <a:prstGeom prst="rect">
            <a:avLst/>
          </a:prstGeom>
        </p:spPr>
      </p:pic>
      <p:graphicFrame>
        <p:nvGraphicFramePr>
          <p:cNvPr id="4" name="Table 3">
            <a:extLst>
              <a:ext uri="{FF2B5EF4-FFF2-40B4-BE49-F238E27FC236}">
                <a16:creationId xmlns:a16="http://schemas.microsoft.com/office/drawing/2014/main" id="{820396CD-922B-D6B3-1B06-6C761A42C958}"/>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281047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ADD6A-1EC5-710D-C018-4AA00FD5C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960971-6AED-3BB3-6120-088C3EDBCA2E}"/>
              </a:ext>
            </a:extLst>
          </p:cNvPr>
          <p:cNvSpPr>
            <a:spLocks noGrp="1"/>
          </p:cNvSpPr>
          <p:nvPr>
            <p:ph type="title"/>
          </p:nvPr>
        </p:nvSpPr>
        <p:spPr>
          <a:xfrm>
            <a:off x="384000" y="233361"/>
            <a:ext cx="11424000" cy="543600"/>
          </a:xfrm>
        </p:spPr>
        <p:txBody>
          <a:bodyPr/>
          <a:lstStyle/>
          <a:p>
            <a:r>
              <a:rPr lang="en-US" dirty="0"/>
              <a:t>Stiffness Ratios</a:t>
            </a:r>
            <a:endParaRPr lang="en-US" baseline="30000" dirty="0"/>
          </a:p>
        </p:txBody>
      </p:sp>
      <p:sp>
        <p:nvSpPr>
          <p:cNvPr id="3" name="Footer Placeholder 2">
            <a:extLst>
              <a:ext uri="{FF2B5EF4-FFF2-40B4-BE49-F238E27FC236}">
                <a16:creationId xmlns:a16="http://schemas.microsoft.com/office/drawing/2014/main" id="{03B4E98E-6B75-5FBE-287F-CB6EE176800A}"/>
              </a:ext>
            </a:extLst>
          </p:cNvPr>
          <p:cNvSpPr>
            <a:spLocks noGrp="1"/>
          </p:cNvSpPr>
          <p:nvPr>
            <p:ph type="ftr" sz="quarter" idx="11"/>
          </p:nvPr>
        </p:nvSpPr>
        <p:spPr/>
        <p:txBody>
          <a:bodyPr/>
          <a:lstStyle/>
          <a:p>
            <a:pPr>
              <a:defRPr/>
            </a:pPr>
            <a:r>
              <a:rPr lang="de-DE" dirty="0"/>
              <a:t>Backup</a:t>
            </a:r>
          </a:p>
        </p:txBody>
      </p:sp>
      <p:sp>
        <p:nvSpPr>
          <p:cNvPr id="5" name="Text Placeholder 3">
            <a:extLst>
              <a:ext uri="{FF2B5EF4-FFF2-40B4-BE49-F238E27FC236}">
                <a16:creationId xmlns:a16="http://schemas.microsoft.com/office/drawing/2014/main" id="{B7ED0ED8-4023-88DB-D519-C7AE4F2EC8AA}"/>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baseline="30000" dirty="0"/>
          </a:p>
        </p:txBody>
      </p:sp>
      <p:pic>
        <p:nvPicPr>
          <p:cNvPr id="6" name="Picture 5">
            <a:extLst>
              <a:ext uri="{FF2B5EF4-FFF2-40B4-BE49-F238E27FC236}">
                <a16:creationId xmlns:a16="http://schemas.microsoft.com/office/drawing/2014/main" id="{DE00777A-6C5B-D307-0DF3-9068E8DED3D9}"/>
              </a:ext>
            </a:extLst>
          </p:cNvPr>
          <p:cNvPicPr>
            <a:picLocks noChangeAspect="1"/>
          </p:cNvPicPr>
          <p:nvPr/>
        </p:nvPicPr>
        <p:blipFill>
          <a:blip r:embed="rId2"/>
          <a:stretch>
            <a:fillRect/>
          </a:stretch>
        </p:blipFill>
        <p:spPr>
          <a:xfrm>
            <a:off x="2392680" y="960119"/>
            <a:ext cx="7406640" cy="4937760"/>
          </a:xfrm>
          <a:prstGeom prst="rect">
            <a:avLst/>
          </a:prstGeom>
        </p:spPr>
      </p:pic>
      <p:graphicFrame>
        <p:nvGraphicFramePr>
          <p:cNvPr id="4" name="Table 3">
            <a:extLst>
              <a:ext uri="{FF2B5EF4-FFF2-40B4-BE49-F238E27FC236}">
                <a16:creationId xmlns:a16="http://schemas.microsoft.com/office/drawing/2014/main" id="{576AECC8-C9FD-118B-B21D-501B29905D20}"/>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73518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8CB38-9075-5BD9-E42D-A178F8075B46}"/>
            </a:ext>
          </a:extLst>
        </p:cNvPr>
        <p:cNvGrpSpPr/>
        <p:nvPr/>
      </p:nvGrpSpPr>
      <p:grpSpPr>
        <a:xfrm>
          <a:off x="0" y="0"/>
          <a:ext cx="0" cy="0"/>
          <a:chOff x="0" y="0"/>
          <a:chExt cx="0" cy="0"/>
        </a:xfrm>
      </p:grpSpPr>
      <p:sp>
        <p:nvSpPr>
          <p:cNvPr id="103" name="Rectangle 102">
            <a:extLst>
              <a:ext uri="{FF2B5EF4-FFF2-40B4-BE49-F238E27FC236}">
                <a16:creationId xmlns:a16="http://schemas.microsoft.com/office/drawing/2014/main" id="{E9E006F6-13A9-4DBC-56DC-AA07A2717747}"/>
              </a:ext>
            </a:extLst>
          </p:cNvPr>
          <p:cNvSpPr/>
          <p:nvPr/>
        </p:nvSpPr>
        <p:spPr>
          <a:xfrm>
            <a:off x="7967906" y="1749960"/>
            <a:ext cx="3657600" cy="1645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le 1">
            <a:extLst>
              <a:ext uri="{FF2B5EF4-FFF2-40B4-BE49-F238E27FC236}">
                <a16:creationId xmlns:a16="http://schemas.microsoft.com/office/drawing/2014/main" id="{E4CE2067-A7C4-663B-EF96-2CC089BAF106}"/>
              </a:ext>
            </a:extLst>
          </p:cNvPr>
          <p:cNvSpPr>
            <a:spLocks noGrp="1"/>
          </p:cNvSpPr>
          <p:nvPr>
            <p:ph type="title"/>
          </p:nvPr>
        </p:nvSpPr>
        <p:spPr/>
        <p:txBody>
          <a:bodyPr/>
          <a:lstStyle/>
          <a:p>
            <a:r>
              <a:rPr lang="en-US" dirty="0"/>
              <a:t>Longstaff-Schwartz Algorithm</a:t>
            </a:r>
          </a:p>
        </p:txBody>
      </p:sp>
      <p:sp>
        <p:nvSpPr>
          <p:cNvPr id="3" name="Footer Placeholder 2">
            <a:extLst>
              <a:ext uri="{FF2B5EF4-FFF2-40B4-BE49-F238E27FC236}">
                <a16:creationId xmlns:a16="http://schemas.microsoft.com/office/drawing/2014/main" id="{AF8C73F3-2A1A-D6EE-CADC-E784D052CBAB}"/>
              </a:ext>
            </a:extLst>
          </p:cNvPr>
          <p:cNvSpPr>
            <a:spLocks noGrp="1"/>
          </p:cNvSpPr>
          <p:nvPr>
            <p:ph type="ftr" sz="quarter" idx="11"/>
          </p:nvPr>
        </p:nvSpPr>
        <p:spPr/>
        <p:txBody>
          <a:bodyPr/>
          <a:lstStyle/>
          <a:p>
            <a:pPr>
              <a:defRPr/>
            </a:pPr>
            <a:r>
              <a:rPr lang="de-DE" dirty="0"/>
              <a:t>Backup</a:t>
            </a:r>
          </a:p>
        </p:txBody>
      </p:sp>
      <p:sp>
        <p:nvSpPr>
          <p:cNvPr id="81" name="TextBox 80">
            <a:extLst>
              <a:ext uri="{FF2B5EF4-FFF2-40B4-BE49-F238E27FC236}">
                <a16:creationId xmlns:a16="http://schemas.microsoft.com/office/drawing/2014/main" id="{BA4BECCE-856F-C181-C343-0BDC00EC11C5}"/>
              </a:ext>
            </a:extLst>
          </p:cNvPr>
          <p:cNvSpPr txBox="1"/>
          <p:nvPr/>
        </p:nvSpPr>
        <p:spPr>
          <a:xfrm>
            <a:off x="11289499" y="2950289"/>
            <a:ext cx="210314" cy="200055"/>
          </a:xfrm>
          <a:prstGeom prst="rect">
            <a:avLst/>
          </a:prstGeom>
          <a:noFill/>
        </p:spPr>
        <p:txBody>
          <a:bodyPr wrap="none" rtlCol="0">
            <a:spAutoFit/>
          </a:bodyPr>
          <a:lstStyle/>
          <a:p>
            <a:r>
              <a:rPr lang="en-US" sz="700" dirty="0">
                <a:solidFill>
                  <a:schemeClr val="bg1"/>
                </a:solidFill>
              </a:rPr>
              <a:t>.</a:t>
            </a:r>
          </a:p>
        </p:txBody>
      </p:sp>
      <p:sp>
        <p:nvSpPr>
          <p:cNvPr id="83" name="Arrow: Chevron 14">
            <a:extLst>
              <a:ext uri="{FF2B5EF4-FFF2-40B4-BE49-F238E27FC236}">
                <a16:creationId xmlns:a16="http://schemas.microsoft.com/office/drawing/2014/main" id="{1221AF89-D604-3F3B-A7DB-68C6EE42872D}"/>
              </a:ext>
            </a:extLst>
          </p:cNvPr>
          <p:cNvSpPr/>
          <p:nvPr/>
        </p:nvSpPr>
        <p:spPr>
          <a:xfrm>
            <a:off x="4175760" y="1176885"/>
            <a:ext cx="3840480" cy="4572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rPr>
              <a:t>Backward Induction</a:t>
            </a:r>
          </a:p>
        </p:txBody>
      </p:sp>
      <p:sp>
        <p:nvSpPr>
          <p:cNvPr id="85" name="Arrow: Chevron 47">
            <a:extLst>
              <a:ext uri="{FF2B5EF4-FFF2-40B4-BE49-F238E27FC236}">
                <a16:creationId xmlns:a16="http://schemas.microsoft.com/office/drawing/2014/main" id="{E49252D8-5319-9AFC-F7F2-35F144AFE79B}"/>
              </a:ext>
            </a:extLst>
          </p:cNvPr>
          <p:cNvSpPr/>
          <p:nvPr/>
        </p:nvSpPr>
        <p:spPr>
          <a:xfrm>
            <a:off x="7967906" y="1176885"/>
            <a:ext cx="3840480" cy="457200"/>
          </a:xfrm>
          <a:prstGeom prst="chevron">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rPr>
              <a:t>Regression</a:t>
            </a:r>
          </a:p>
        </p:txBody>
      </p:sp>
      <p:sp>
        <p:nvSpPr>
          <p:cNvPr id="86" name="Arrow: Chevron 50">
            <a:extLst>
              <a:ext uri="{FF2B5EF4-FFF2-40B4-BE49-F238E27FC236}">
                <a16:creationId xmlns:a16="http://schemas.microsoft.com/office/drawing/2014/main" id="{2CDE4200-4E3D-A2FD-A498-3C89934734E4}"/>
              </a:ext>
            </a:extLst>
          </p:cNvPr>
          <p:cNvSpPr/>
          <p:nvPr/>
        </p:nvSpPr>
        <p:spPr>
          <a:xfrm>
            <a:off x="383119" y="3769709"/>
            <a:ext cx="3792639" cy="432138"/>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rPr>
              <a:t>Optimal time</a:t>
            </a:r>
          </a:p>
        </p:txBody>
      </p:sp>
      <p:sp>
        <p:nvSpPr>
          <p:cNvPr id="90" name="Arrow: Chevron 14">
            <a:extLst>
              <a:ext uri="{FF2B5EF4-FFF2-40B4-BE49-F238E27FC236}">
                <a16:creationId xmlns:a16="http://schemas.microsoft.com/office/drawing/2014/main" id="{AF9D6A03-3A49-3596-AC45-81D7DD44500B}"/>
              </a:ext>
            </a:extLst>
          </p:cNvPr>
          <p:cNvSpPr/>
          <p:nvPr/>
        </p:nvSpPr>
        <p:spPr>
          <a:xfrm>
            <a:off x="383118" y="1176885"/>
            <a:ext cx="3840480" cy="45720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rPr>
              <a:t>Simulation</a:t>
            </a:r>
          </a:p>
        </p:txBody>
      </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0BA20E8-FD7F-461B-1E63-B25384967977}"/>
                  </a:ext>
                </a:extLst>
              </p:cNvPr>
              <p:cNvSpPr txBox="1"/>
              <p:nvPr/>
            </p:nvSpPr>
            <p:spPr>
              <a:xfrm>
                <a:off x="383119" y="1749960"/>
                <a:ext cx="3657600" cy="1645920"/>
              </a:xfrm>
              <a:prstGeom prst="rect">
                <a:avLst/>
              </a:prstGeom>
              <a:solidFill>
                <a:schemeClr val="bg1">
                  <a:lumMod val="95000"/>
                </a:schemeClr>
              </a:solidFill>
            </p:spPr>
            <p:txBody>
              <a:bodyPr wrap="square" rtlCol="0">
                <a:spAutoFit/>
              </a:bodyPr>
              <a:lstStyle/>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r>
                      <a:rPr lang="en-US" i="1">
                        <a:latin typeface="Cambria Math" panose="02040503050406030204" pitchFamily="18" charset="0"/>
                      </a:rPr>
                      <m:t>:0≤</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oMath>
                </a14:m>
                <a:endParaRPr lang="en-US" dirty="0"/>
              </a:p>
              <a:p>
                <a:pPr marL="285750" indent="-285750">
                  <a:lnSpc>
                    <a:spcPct val="150000"/>
                  </a:lnSpc>
                  <a:buFont typeface="Arial" panose="020B0604020202020204" pitchFamily="34" charset="0"/>
                  <a:buChar char="•"/>
                </a:pPr>
                <a:r>
                  <a:rPr lang="en-US" dirty="0"/>
                  <a:t>Simulate scenarios </a:t>
                </a:r>
              </a:p>
              <a:p>
                <a:pPr marL="285750" indent="-285750">
                  <a:lnSpc>
                    <a:spcPct val="150000"/>
                  </a:lnSpc>
                  <a:buFont typeface="Arial" panose="020B0604020202020204" pitchFamily="34" charset="0"/>
                  <a:buChar char="•"/>
                </a:pPr>
                <a:r>
                  <a:rPr lang="en-US" dirty="0"/>
                  <a:t>Evaluate reward function </a:t>
                </a:r>
                <a14:m>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endParaRPr lang="en-US" dirty="0"/>
              </a:p>
            </p:txBody>
          </p:sp>
        </mc:Choice>
        <mc:Fallback xmlns="">
          <p:sp>
            <p:nvSpPr>
              <p:cNvPr id="91" name="TextBox 90">
                <a:extLst>
                  <a:ext uri="{FF2B5EF4-FFF2-40B4-BE49-F238E27FC236}">
                    <a16:creationId xmlns:a16="http://schemas.microsoft.com/office/drawing/2014/main" id="{E058283D-A9F4-E4F2-AD91-400BDFA9017D}"/>
                  </a:ext>
                </a:extLst>
              </p:cNvPr>
              <p:cNvSpPr txBox="1">
                <a:spLocks noRot="1" noChangeAspect="1" noMove="1" noResize="1" noEditPoints="1" noAdjustHandles="1" noChangeArrowheads="1" noChangeShapeType="1" noTextEdit="1"/>
              </p:cNvSpPr>
              <p:nvPr/>
            </p:nvSpPr>
            <p:spPr>
              <a:xfrm>
                <a:off x="383119" y="1749960"/>
                <a:ext cx="3657600" cy="1645920"/>
              </a:xfrm>
              <a:prstGeom prst="rect">
                <a:avLst/>
              </a:prstGeom>
              <a:blipFill>
                <a:blip r:embed="rId2"/>
                <a:stretch>
                  <a:fillRect l="-1038"/>
                </a:stretch>
              </a:blipFill>
            </p:spPr>
            <p:txBody>
              <a:bodyPr/>
              <a:lstStyle/>
              <a:p>
                <a:r>
                  <a:rPr lang="en-US">
                    <a:noFill/>
                  </a:rPr>
                  <a:t> </a:t>
                </a:r>
              </a:p>
            </p:txBody>
          </p:sp>
        </mc:Fallback>
      </mc:AlternateContent>
      <p:sp>
        <p:nvSpPr>
          <p:cNvPr id="97" name="Rectangle 96">
            <a:extLst>
              <a:ext uri="{FF2B5EF4-FFF2-40B4-BE49-F238E27FC236}">
                <a16:creationId xmlns:a16="http://schemas.microsoft.com/office/drawing/2014/main" id="{6C8E89AD-DC97-7B32-BCA8-505430E1322C}"/>
              </a:ext>
            </a:extLst>
          </p:cNvPr>
          <p:cNvSpPr/>
          <p:nvPr/>
        </p:nvSpPr>
        <p:spPr>
          <a:xfrm>
            <a:off x="4175760" y="1749959"/>
            <a:ext cx="3657600" cy="1645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8" name="TextBox 97">
            <a:extLst>
              <a:ext uri="{FF2B5EF4-FFF2-40B4-BE49-F238E27FC236}">
                <a16:creationId xmlns:a16="http://schemas.microsoft.com/office/drawing/2014/main" id="{84F3535E-5AAC-9C82-785D-AFD0327C215B}"/>
              </a:ext>
            </a:extLst>
          </p:cNvPr>
          <p:cNvSpPr txBox="1"/>
          <p:nvPr/>
        </p:nvSpPr>
        <p:spPr>
          <a:xfrm>
            <a:off x="4175759" y="1755358"/>
            <a:ext cx="2778325" cy="369332"/>
          </a:xfrm>
          <a:prstGeom prst="rect">
            <a:avLst/>
          </a:prstGeom>
          <a:noFill/>
        </p:spPr>
        <p:txBody>
          <a:bodyPr wrap="none" rtlCol="0">
            <a:spAutoFit/>
          </a:bodyPr>
          <a:lstStyle/>
          <a:p>
            <a:r>
              <a:rPr lang="en-US" dirty="0"/>
              <a:t>Dynamic programming </a:t>
            </a:r>
            <a:r>
              <a:rPr lang="en-US" sz="1200" baseline="30000" dirty="0"/>
              <a:t>[3] </a:t>
            </a:r>
            <a:endParaRPr lang="en-US" dirty="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8BA613B0-33A4-3BC4-3C4A-DD54A2F5F62A}"/>
                  </a:ext>
                </a:extLst>
              </p:cNvPr>
              <p:cNvSpPr txBox="1"/>
              <p:nvPr/>
            </p:nvSpPr>
            <p:spPr>
              <a:xfrm>
                <a:off x="3798537" y="2058163"/>
                <a:ext cx="3355796" cy="1287468"/>
              </a:xfrm>
              <a:prstGeom prst="rect">
                <a:avLst/>
              </a:prstGeom>
              <a:noFill/>
            </p:spPr>
            <p:txBody>
              <a:bodyPr wrap="square" rtlCol="0">
                <a:spAutoFit/>
              </a:bodyPr>
              <a:lstStyle/>
              <a:p>
                <a:pPr lvl="1" indent="0">
                  <a:lnSpc>
                    <a:spcPct val="150000"/>
                  </a:lnSpc>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𝑁</m:t>
                        </m:r>
                      </m:sub>
                    </m:sSub>
                  </m:oMath>
                </a14:m>
                <a:r>
                  <a:rPr lang="en-US" dirty="0"/>
                  <a:t> at time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𝑁</m:t>
                        </m:r>
                      </m:sub>
                    </m:sSub>
                  </m:oMath>
                </a14:m>
                <a:endParaRPr lang="en-US" dirty="0"/>
              </a:p>
              <a:p>
                <a:pPr lvl="1" indent="0">
                  <a:lnSpc>
                    <a:spcPct val="150000"/>
                  </a:lnSpc>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max</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ℱ</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a14:m>
                <a:r>
                  <a:rPr lang="en-US" dirty="0"/>
                  <a:t> for n = N-1, … ,0</a:t>
                </a:r>
              </a:p>
            </p:txBody>
          </p:sp>
        </mc:Choice>
        <mc:Fallback xmlns="">
          <p:sp>
            <p:nvSpPr>
              <p:cNvPr id="99" name="TextBox 98">
                <a:extLst>
                  <a:ext uri="{FF2B5EF4-FFF2-40B4-BE49-F238E27FC236}">
                    <a16:creationId xmlns:a16="http://schemas.microsoft.com/office/drawing/2014/main" id="{D0CFAD50-9A4F-158F-D3A1-01444D7F44BC}"/>
                  </a:ext>
                </a:extLst>
              </p:cNvPr>
              <p:cNvSpPr txBox="1">
                <a:spLocks noRot="1" noChangeAspect="1" noMove="1" noResize="1" noEditPoints="1" noAdjustHandles="1" noChangeArrowheads="1" noChangeShapeType="1" noTextEdit="1"/>
              </p:cNvSpPr>
              <p:nvPr/>
            </p:nvSpPr>
            <p:spPr>
              <a:xfrm>
                <a:off x="3798537" y="2058163"/>
                <a:ext cx="3355796" cy="1287468"/>
              </a:xfrm>
              <a:prstGeom prst="rect">
                <a:avLst/>
              </a:prstGeom>
              <a:blipFill>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C25FE4F7-6573-029E-AED3-5E15A3269139}"/>
                  </a:ext>
                </a:extLst>
              </p:cNvPr>
              <p:cNvSpPr txBox="1"/>
              <p:nvPr/>
            </p:nvSpPr>
            <p:spPr>
              <a:xfrm>
                <a:off x="7967906" y="2183342"/>
                <a:ext cx="3638548" cy="5964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𝔼</m:t>
                      </m:r>
                      <m:d>
                        <m:dPr>
                          <m:begChr m:val="["/>
                          <m:endChr m:val="]"/>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𝑆</m:t>
                              </m:r>
                            </m:e>
                            <m:sub>
                              <m:r>
                                <a:rPr lang="en-US" sz="1600" i="1">
                                  <a:latin typeface="Cambria Math" panose="02040503050406030204" pitchFamily="18" charset="0"/>
                                  <a:ea typeface="Cambria Math" panose="02040503050406030204" pitchFamily="18" charset="0"/>
                                </a:rPr>
                                <m:t>𝑛</m:t>
                              </m:r>
                              <m:r>
                                <a:rPr lang="en-US" sz="1600" i="1">
                                  <a:latin typeface="Cambria Math" panose="02040503050406030204" pitchFamily="18" charset="0"/>
                                  <a:ea typeface="Cambria Math" panose="02040503050406030204" pitchFamily="18" charset="0"/>
                                </a:rPr>
                                <m:t>+1</m:t>
                              </m:r>
                            </m:sub>
                          </m:sSub>
                        </m:e>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ℱ</m:t>
                              </m:r>
                            </m:e>
                            <m:sub>
                              <m:r>
                                <a:rPr lang="en-US" sz="1600" i="1">
                                  <a:latin typeface="Cambria Math" panose="02040503050406030204" pitchFamily="18" charset="0"/>
                                  <a:ea typeface="Cambria Math" panose="02040503050406030204" pitchFamily="18" charset="0"/>
                                </a:rPr>
                                <m:t>𝑛</m:t>
                              </m:r>
                            </m:sub>
                          </m:sSub>
                        </m:e>
                      </m:d>
                      <m:r>
                        <a:rPr lang="en-US" sz="1600" i="1">
                          <a:latin typeface="Cambria Math" panose="02040503050406030204" pitchFamily="18" charset="0"/>
                          <a:ea typeface="Cambria Math" panose="02040503050406030204" pitchFamily="18" charset="0"/>
                        </a:rPr>
                        <m:t>=</m:t>
                      </m:r>
                      <m:nary>
                        <m:naryPr>
                          <m:chr m:val="∑"/>
                          <m:limLoc m:val="subSup"/>
                          <m:ctrlPr>
                            <a:rPr lang="en-US" sz="1600" i="1">
                              <a:latin typeface="Cambria Math" panose="02040503050406030204" pitchFamily="18" charset="0"/>
                              <a:ea typeface="Cambria Math" panose="02040503050406030204" pitchFamily="18" charset="0"/>
                            </a:rPr>
                          </m:ctrlPr>
                        </m:naryPr>
                        <m:sub>
                          <m:r>
                            <m:rPr>
                              <m:brk m:alnAt="25"/>
                            </m:rPr>
                            <a:rPr lang="en-US" sz="1600" i="1">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=0</m:t>
                          </m:r>
                        </m:sub>
                        <m:sup>
                          <m:r>
                            <a:rPr lang="en-US" sz="1600" i="1">
                              <a:latin typeface="Cambria Math" panose="02040503050406030204" pitchFamily="18" charset="0"/>
                              <a:ea typeface="Cambria Math" panose="02040503050406030204" pitchFamily="18" charset="0"/>
                            </a:rPr>
                            <m:t>𝐾</m:t>
                          </m:r>
                        </m:sup>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𝑖</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𝜙</m:t>
                              </m:r>
                            </m:e>
                            <m:sub>
                              <m:r>
                                <a:rPr lang="en-US" sz="1600" i="1">
                                  <a:latin typeface="Cambria Math" panose="02040503050406030204" pitchFamily="18" charset="0"/>
                                  <a:ea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𝐹𝑟𝑢𝐺𝑙𝑢</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𝑡</m:t>
                              </m:r>
                            </m:e>
                            <m:sub>
                              <m:r>
                                <a:rPr lang="en-US" sz="1600" i="1">
                                  <a:latin typeface="Cambria Math" panose="02040503050406030204" pitchFamily="18" charset="0"/>
                                  <a:ea typeface="Cambria Math" panose="02040503050406030204" pitchFamily="18" charset="0"/>
                                </a:rPr>
                                <m:t>𝑛</m:t>
                              </m:r>
                            </m:sub>
                          </m:sSub>
                          <m:r>
                            <a:rPr lang="en-US" sz="1600" i="1">
                              <a:latin typeface="Cambria Math" panose="02040503050406030204" pitchFamily="18" charset="0"/>
                              <a:ea typeface="Cambria Math" panose="02040503050406030204" pitchFamily="18" charset="0"/>
                            </a:rPr>
                            <m:t>))</m:t>
                          </m:r>
                        </m:e>
                      </m:nary>
                    </m:oMath>
                  </m:oMathPara>
                </a14:m>
                <a:endParaRPr lang="en-US" sz="1600" dirty="0"/>
              </a:p>
            </p:txBody>
          </p:sp>
        </mc:Choice>
        <mc:Fallback xmlns="">
          <p:sp>
            <p:nvSpPr>
              <p:cNvPr id="101" name="TextBox 100">
                <a:extLst>
                  <a:ext uri="{FF2B5EF4-FFF2-40B4-BE49-F238E27FC236}">
                    <a16:creationId xmlns:a16="http://schemas.microsoft.com/office/drawing/2014/main" id="{D07809FC-8E68-0F71-B97A-EB9AF989C71F}"/>
                  </a:ext>
                </a:extLst>
              </p:cNvPr>
              <p:cNvSpPr txBox="1">
                <a:spLocks noRot="1" noChangeAspect="1" noMove="1" noResize="1" noEditPoints="1" noAdjustHandles="1" noChangeArrowheads="1" noChangeShapeType="1" noTextEdit="1"/>
              </p:cNvSpPr>
              <p:nvPr/>
            </p:nvSpPr>
            <p:spPr>
              <a:xfrm>
                <a:off x="7967906" y="2183342"/>
                <a:ext cx="3638548" cy="596445"/>
              </a:xfrm>
              <a:prstGeom prst="rect">
                <a:avLst/>
              </a:prstGeom>
              <a:blipFill>
                <a:blip r:embed="rId4"/>
                <a:stretch>
                  <a:fillRect t="-139583" b="-2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7123F6A3-1B5D-F343-F484-E20483E2387D}"/>
                  </a:ext>
                </a:extLst>
              </p:cNvPr>
              <p:cNvSpPr txBox="1"/>
              <p:nvPr/>
            </p:nvSpPr>
            <p:spPr>
              <a:xfrm>
                <a:off x="8706628" y="2779787"/>
                <a:ext cx="2161104" cy="5682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lim>
                          </m:limLow>
                        </m:fName>
                        <m:e>
                          <m:sSup>
                            <m:sSupPr>
                              <m:ctrlPr>
                                <a:rPr lang="en-US" b="1" i="1">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𝑮</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𝚽</m:t>
                                      </m:r>
                                      <m:r>
                                        <a:rPr lang="en-US" b="1" i="1">
                                          <a:latin typeface="Cambria Math" panose="02040503050406030204" pitchFamily="18" charset="0"/>
                                          <a:ea typeface="Cambria Math" panose="02040503050406030204" pitchFamily="18" charset="0"/>
                                        </a:rPr>
                                        <m:t>𝜷</m:t>
                                      </m:r>
                                    </m:e>
                                  </m:d>
                                </m:e>
                              </m:d>
                            </m:e>
                            <m:sup>
                              <m:r>
                                <a:rPr lang="en-US" b="1" i="1">
                                  <a:latin typeface="Cambria Math" panose="02040503050406030204" pitchFamily="18" charset="0"/>
                                  <a:ea typeface="Cambria Math" panose="02040503050406030204" pitchFamily="18" charset="0"/>
                                </a:rPr>
                                <m:t>𝟐</m:t>
                              </m:r>
                            </m:sup>
                          </m:sSup>
                        </m:e>
                      </m:func>
                    </m:oMath>
                  </m:oMathPara>
                </a14:m>
                <a:endParaRPr lang="en-US" dirty="0"/>
              </a:p>
            </p:txBody>
          </p:sp>
        </mc:Choice>
        <mc:Fallback xmlns="">
          <p:sp>
            <p:nvSpPr>
              <p:cNvPr id="102" name="TextBox 101">
                <a:extLst>
                  <a:ext uri="{FF2B5EF4-FFF2-40B4-BE49-F238E27FC236}">
                    <a16:creationId xmlns:a16="http://schemas.microsoft.com/office/drawing/2014/main" id="{B18611F5-B080-8280-4550-685A9D3A9917}"/>
                  </a:ext>
                </a:extLst>
              </p:cNvPr>
              <p:cNvSpPr txBox="1">
                <a:spLocks noRot="1" noChangeAspect="1" noMove="1" noResize="1" noEditPoints="1" noAdjustHandles="1" noChangeArrowheads="1" noChangeShapeType="1" noTextEdit="1"/>
              </p:cNvSpPr>
              <p:nvPr/>
            </p:nvSpPr>
            <p:spPr>
              <a:xfrm>
                <a:off x="8706628" y="2779787"/>
                <a:ext cx="2161104" cy="568232"/>
              </a:xfrm>
              <a:prstGeom prst="rect">
                <a:avLst/>
              </a:prstGeom>
              <a:blipFill>
                <a:blip r:embed="rId5"/>
                <a:stretch>
                  <a:fillRect b="-4348"/>
                </a:stretch>
              </a:blipFill>
            </p:spPr>
            <p:txBody>
              <a:bodyPr/>
              <a:lstStyle/>
              <a:p>
                <a:r>
                  <a:rPr lang="en-US">
                    <a:noFill/>
                  </a:rPr>
                  <a:t> </a:t>
                </a:r>
              </a:p>
            </p:txBody>
          </p:sp>
        </mc:Fallback>
      </mc:AlternateContent>
      <p:sp>
        <p:nvSpPr>
          <p:cNvPr id="104" name="Rectangle 103">
            <a:extLst>
              <a:ext uri="{FF2B5EF4-FFF2-40B4-BE49-F238E27FC236}">
                <a16:creationId xmlns:a16="http://schemas.microsoft.com/office/drawing/2014/main" id="{AAC48A11-4F2A-ED83-2C89-1E26BFC66E47}"/>
              </a:ext>
            </a:extLst>
          </p:cNvPr>
          <p:cNvSpPr/>
          <p:nvPr/>
        </p:nvSpPr>
        <p:spPr>
          <a:xfrm>
            <a:off x="383118" y="4335322"/>
            <a:ext cx="3657600"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71A3B987-AD74-1D70-282A-3CA1C62B51CA}"/>
                  </a:ext>
                </a:extLst>
              </p:cNvPr>
              <p:cNvSpPr txBox="1"/>
              <p:nvPr/>
            </p:nvSpPr>
            <p:spPr>
              <a:xfrm>
                <a:off x="383119" y="4748496"/>
                <a:ext cx="3208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𝜏</m:t>
                          </m:r>
                          <m:r>
                            <a:rPr lang="en-US" b="0" i="1" smtClean="0">
                              <a:latin typeface="Cambria Math" panose="02040503050406030204" pitchFamily="18" charset="0"/>
                            </a:rPr>
                            <m:t>=</m:t>
                          </m:r>
                          <m:r>
                            <m:rPr>
                              <m:sty m:val="p"/>
                            </m:rPr>
                            <a:rPr lang="en-US" b="0" i="0" smtClean="0">
                              <a:latin typeface="Cambria Math" panose="02040503050406030204" pitchFamily="18" charset="0"/>
                            </a:rPr>
                            <m:t>inf</m:t>
                          </m:r>
                        </m:fName>
                        <m:e>
                          <m:d>
                            <m:dPr>
                              <m:begChr m:val="{"/>
                              <m:endChr m:val="}"/>
                              <m:sepChr m:val="∣"/>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𝑁</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𝑘</m:t>
                                  </m:r>
                                </m:sub>
                              </m:sSub>
                            </m:e>
                          </m:d>
                        </m:e>
                      </m:func>
                    </m:oMath>
                  </m:oMathPara>
                </a14:m>
                <a:endParaRPr lang="en-US" dirty="0"/>
              </a:p>
            </p:txBody>
          </p:sp>
        </mc:Choice>
        <mc:Fallback xmlns="">
          <p:sp>
            <p:nvSpPr>
              <p:cNvPr id="108" name="TextBox 107">
                <a:extLst>
                  <a:ext uri="{FF2B5EF4-FFF2-40B4-BE49-F238E27FC236}">
                    <a16:creationId xmlns:a16="http://schemas.microsoft.com/office/drawing/2014/main" id="{418DB1CD-3AA8-ACEB-A2B1-BA2335931261}"/>
                  </a:ext>
                </a:extLst>
              </p:cNvPr>
              <p:cNvSpPr txBox="1">
                <a:spLocks noRot="1" noChangeAspect="1" noMove="1" noResize="1" noEditPoints="1" noAdjustHandles="1" noChangeArrowheads="1" noChangeShapeType="1" noTextEdit="1"/>
              </p:cNvSpPr>
              <p:nvPr/>
            </p:nvSpPr>
            <p:spPr>
              <a:xfrm>
                <a:off x="383119" y="4748496"/>
                <a:ext cx="3208827" cy="369332"/>
              </a:xfrm>
              <a:prstGeom prst="rect">
                <a:avLst/>
              </a:prstGeom>
              <a:blipFill>
                <a:blip r:embed="rId6"/>
                <a:stretch>
                  <a:fillRect/>
                </a:stretch>
              </a:blipFill>
            </p:spPr>
            <p:txBody>
              <a:bodyPr/>
              <a:lstStyle/>
              <a:p>
                <a:r>
                  <a:rPr lang="en-US">
                    <a:noFill/>
                  </a:rPr>
                  <a:t> </a:t>
                </a:r>
              </a:p>
            </p:txBody>
          </p:sp>
        </mc:Fallback>
      </mc:AlternateContent>
      <p:sp>
        <p:nvSpPr>
          <p:cNvPr id="109" name="TextBox 108">
            <a:extLst>
              <a:ext uri="{FF2B5EF4-FFF2-40B4-BE49-F238E27FC236}">
                <a16:creationId xmlns:a16="http://schemas.microsoft.com/office/drawing/2014/main" id="{7F4DE23A-9A62-7B51-D6EB-CCC16CC1EFDC}"/>
              </a:ext>
            </a:extLst>
          </p:cNvPr>
          <p:cNvSpPr txBox="1"/>
          <p:nvPr/>
        </p:nvSpPr>
        <p:spPr>
          <a:xfrm>
            <a:off x="383118" y="4335322"/>
            <a:ext cx="2095445" cy="369332"/>
          </a:xfrm>
          <a:prstGeom prst="rect">
            <a:avLst/>
          </a:prstGeom>
          <a:noFill/>
        </p:spPr>
        <p:txBody>
          <a:bodyPr wrap="none" rtlCol="0">
            <a:spAutoFit/>
          </a:bodyPr>
          <a:lstStyle/>
          <a:p>
            <a:r>
              <a:rPr lang="en-US" dirty="0"/>
              <a:t>For each scenario</a:t>
            </a:r>
          </a:p>
        </p:txBody>
      </p:sp>
      <p:sp>
        <p:nvSpPr>
          <p:cNvPr id="110" name="TextBox 109">
            <a:extLst>
              <a:ext uri="{FF2B5EF4-FFF2-40B4-BE49-F238E27FC236}">
                <a16:creationId xmlns:a16="http://schemas.microsoft.com/office/drawing/2014/main" id="{73B26318-8571-32BC-7443-6E70CEA5B5DB}"/>
              </a:ext>
            </a:extLst>
          </p:cNvPr>
          <p:cNvSpPr txBox="1"/>
          <p:nvPr/>
        </p:nvSpPr>
        <p:spPr>
          <a:xfrm>
            <a:off x="7967906" y="1750208"/>
            <a:ext cx="2407069" cy="369332"/>
          </a:xfrm>
          <a:prstGeom prst="rect">
            <a:avLst/>
          </a:prstGeom>
          <a:noFill/>
        </p:spPr>
        <p:txBody>
          <a:bodyPr wrap="none" rtlCol="0">
            <a:spAutoFit/>
          </a:bodyPr>
          <a:lstStyle/>
          <a:p>
            <a:r>
              <a:rPr lang="en-US" dirty="0"/>
              <a:t>Longstaff-Schwartz</a:t>
            </a:r>
            <a:r>
              <a:rPr lang="en-US" baseline="30000" dirty="0"/>
              <a:t> </a:t>
            </a:r>
            <a:r>
              <a:rPr lang="en-US" sz="1200" baseline="30000" dirty="0"/>
              <a:t>[4] </a:t>
            </a:r>
            <a:endParaRPr lang="en-US" dirty="0"/>
          </a:p>
        </p:txBody>
      </p:sp>
      <p:sp>
        <p:nvSpPr>
          <p:cNvPr id="111" name="TextBox 110">
            <a:extLst>
              <a:ext uri="{FF2B5EF4-FFF2-40B4-BE49-F238E27FC236}">
                <a16:creationId xmlns:a16="http://schemas.microsoft.com/office/drawing/2014/main" id="{9DD53CF5-A494-26D5-8A81-5B9D10544686}"/>
              </a:ext>
            </a:extLst>
          </p:cNvPr>
          <p:cNvSpPr txBox="1"/>
          <p:nvPr/>
        </p:nvSpPr>
        <p:spPr>
          <a:xfrm>
            <a:off x="7960693" y="3447169"/>
            <a:ext cx="4061974" cy="115467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No restriction on basis function </a:t>
            </a:r>
          </a:p>
          <a:p>
            <a:pPr marL="285750" indent="-285750">
              <a:lnSpc>
                <a:spcPct val="150000"/>
              </a:lnSpc>
              <a:buFont typeface="Arial" panose="020B0604020202020204" pitchFamily="34" charset="0"/>
              <a:buChar char="•"/>
            </a:pPr>
            <a:r>
              <a:rPr lang="en-US" sz="1600" dirty="0"/>
              <a:t>Only relevant scenarios (in-the-money)</a:t>
            </a:r>
          </a:p>
          <a:p>
            <a:pPr marL="285750" indent="-285750">
              <a:lnSpc>
                <a:spcPct val="150000"/>
              </a:lnSpc>
              <a:buFont typeface="Arial" panose="020B0604020202020204" pitchFamily="34" charset="0"/>
              <a:buChar char="•"/>
            </a:pPr>
            <a:r>
              <a:rPr lang="en-US" sz="1600" dirty="0"/>
              <a:t>Fewer basis needed</a:t>
            </a:r>
          </a:p>
        </p:txBody>
      </p:sp>
      <p:sp>
        <p:nvSpPr>
          <p:cNvPr id="113" name="TextBox 112">
            <a:extLst>
              <a:ext uri="{FF2B5EF4-FFF2-40B4-BE49-F238E27FC236}">
                <a16:creationId xmlns:a16="http://schemas.microsoft.com/office/drawing/2014/main" id="{7F1BA171-4DA8-5F97-6CA0-9DBB033092A3}"/>
              </a:ext>
            </a:extLst>
          </p:cNvPr>
          <p:cNvSpPr txBox="1"/>
          <p:nvPr/>
        </p:nvSpPr>
        <p:spPr>
          <a:xfrm>
            <a:off x="363529" y="5670955"/>
            <a:ext cx="1915909" cy="369332"/>
          </a:xfrm>
          <a:prstGeom prst="rect">
            <a:avLst/>
          </a:prstGeom>
          <a:noFill/>
        </p:spPr>
        <p:txBody>
          <a:bodyPr wrap="none" rtlCol="0">
            <a:spAutoFit/>
          </a:bodyPr>
          <a:lstStyle/>
          <a:p>
            <a:r>
              <a:rPr lang="en-US" sz="900" dirty="0">
                <a:solidFill>
                  <a:schemeClr val="bg1">
                    <a:lumMod val="75000"/>
                  </a:schemeClr>
                </a:solidFill>
              </a:rPr>
              <a:t>[3] </a:t>
            </a:r>
            <a:r>
              <a:rPr lang="en-US" sz="900" dirty="0" err="1">
                <a:solidFill>
                  <a:schemeClr val="bg1">
                    <a:lumMod val="75000"/>
                  </a:schemeClr>
                </a:solidFill>
              </a:rPr>
              <a:t>Glasserman</a:t>
            </a:r>
            <a:r>
              <a:rPr lang="en-US" sz="900" dirty="0">
                <a:solidFill>
                  <a:schemeClr val="bg1">
                    <a:lumMod val="75000"/>
                  </a:schemeClr>
                </a:solidFill>
              </a:rPr>
              <a:t> (2003)</a:t>
            </a:r>
          </a:p>
          <a:p>
            <a:r>
              <a:rPr lang="en-US" sz="900" dirty="0">
                <a:solidFill>
                  <a:schemeClr val="bg1">
                    <a:lumMod val="75000"/>
                  </a:schemeClr>
                </a:solidFill>
              </a:rPr>
              <a:t>[4] Longstaff and Schwartz (2001)</a:t>
            </a:r>
          </a:p>
        </p:txBody>
      </p:sp>
      <p:graphicFrame>
        <p:nvGraphicFramePr>
          <p:cNvPr id="4" name="Table 3">
            <a:extLst>
              <a:ext uri="{FF2B5EF4-FFF2-40B4-BE49-F238E27FC236}">
                <a16:creationId xmlns:a16="http://schemas.microsoft.com/office/drawing/2014/main" id="{8FA59BA7-08D7-312E-DD50-4A6E0D4D4079}"/>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52505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dissolve">
                                      <p:cBhvr>
                                        <p:cTn id="10" dur="500"/>
                                        <p:tgtEl>
                                          <p:spTgt spid="9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dissolve">
                                      <p:cBhvr>
                                        <p:cTn id="18" dur="500"/>
                                        <p:tgtEl>
                                          <p:spTgt spid="9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Effect transition="in" filter="dissolve">
                                      <p:cBhvr>
                                        <p:cTn id="21" dur="500"/>
                                        <p:tgtEl>
                                          <p:spTgt spid="9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dissolve">
                                      <p:cBhvr>
                                        <p:cTn id="24" dur="5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dissolve">
                                      <p:cBhvr>
                                        <p:cTn id="29" dur="500"/>
                                        <p:tgtEl>
                                          <p:spTgt spid="8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dissolve">
                                      <p:cBhvr>
                                        <p:cTn id="32" dur="500"/>
                                        <p:tgtEl>
                                          <p:spTgt spid="1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dissolve">
                                      <p:cBhvr>
                                        <p:cTn id="35" dur="500"/>
                                        <p:tgtEl>
                                          <p:spTgt spid="101"/>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02"/>
                                        </p:tgtEl>
                                        <p:attrNameLst>
                                          <p:attrName>style.visibility</p:attrName>
                                        </p:attrNameLst>
                                      </p:cBhvr>
                                      <p:to>
                                        <p:strVal val="visible"/>
                                      </p:to>
                                    </p:set>
                                    <p:animEffect transition="in" filter="dissolve">
                                      <p:cBhvr>
                                        <p:cTn id="38" dur="500"/>
                                        <p:tgtEl>
                                          <p:spTgt spid="10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3"/>
                                        </p:tgtEl>
                                        <p:attrNameLst>
                                          <p:attrName>style.visibility</p:attrName>
                                        </p:attrNameLst>
                                      </p:cBhvr>
                                      <p:to>
                                        <p:strVal val="visible"/>
                                      </p:to>
                                    </p:set>
                                    <p:animEffect transition="in" filter="dissolve">
                                      <p:cBhvr>
                                        <p:cTn id="41" dur="500"/>
                                        <p:tgtEl>
                                          <p:spTgt spid="10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dissolve">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dissolve">
                                      <p:cBhvr>
                                        <p:cTn id="51" dur="500"/>
                                        <p:tgtEl>
                                          <p:spTgt spid="86"/>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dissolve">
                                      <p:cBhvr>
                                        <p:cTn id="54" dur="500"/>
                                        <p:tgtEl>
                                          <p:spTgt spid="104"/>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animEffect transition="in" filter="dissolve">
                                      <p:cBhvr>
                                        <p:cTn id="57" dur="500"/>
                                        <p:tgtEl>
                                          <p:spTgt spid="109"/>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108"/>
                                        </p:tgtEl>
                                        <p:attrNameLst>
                                          <p:attrName>style.visibility</p:attrName>
                                        </p:attrNameLst>
                                      </p:cBhvr>
                                      <p:to>
                                        <p:strVal val="visible"/>
                                      </p:to>
                                    </p:set>
                                    <p:animEffect transition="in" filter="dissolve">
                                      <p:cBhvr>
                                        <p:cTn id="6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83" grpId="0" animBg="1"/>
      <p:bldP spid="85" grpId="0" animBg="1"/>
      <p:bldP spid="86" grpId="0" animBg="1"/>
      <p:bldP spid="90" grpId="0" animBg="1"/>
      <p:bldP spid="91" grpId="0" animBg="1"/>
      <p:bldP spid="97" grpId="0" animBg="1"/>
      <p:bldP spid="98" grpId="0"/>
      <p:bldP spid="99" grpId="0"/>
      <p:bldP spid="101" grpId="0"/>
      <p:bldP spid="102" grpId="0"/>
      <p:bldP spid="104" grpId="0" animBg="1"/>
      <p:bldP spid="108" grpId="0"/>
      <p:bldP spid="109" grpId="0"/>
      <p:bldP spid="110" grpId="0"/>
      <p:bldP spid="1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08C7-F55F-DABE-BA6C-321B73F885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E6F954-3F29-C31E-792D-9BC803B60F39}"/>
              </a:ext>
            </a:extLst>
          </p:cNvPr>
          <p:cNvSpPr>
            <a:spLocks noGrp="1"/>
          </p:cNvSpPr>
          <p:nvPr>
            <p:ph type="title"/>
          </p:nvPr>
        </p:nvSpPr>
        <p:spPr/>
        <p:txBody>
          <a:bodyPr/>
          <a:lstStyle/>
          <a:p>
            <a:r>
              <a:rPr lang="en-US" dirty="0"/>
              <a:t>Optimal Stopping: From Finance to Bioreactors</a:t>
            </a:r>
          </a:p>
        </p:txBody>
      </p:sp>
      <p:sp>
        <p:nvSpPr>
          <p:cNvPr id="3" name="Footer Placeholder 2">
            <a:extLst>
              <a:ext uri="{FF2B5EF4-FFF2-40B4-BE49-F238E27FC236}">
                <a16:creationId xmlns:a16="http://schemas.microsoft.com/office/drawing/2014/main" id="{F2EEE873-85B8-7943-FFD6-83B5FBD7B6F0}"/>
              </a:ext>
            </a:extLst>
          </p:cNvPr>
          <p:cNvSpPr>
            <a:spLocks noGrp="1"/>
          </p:cNvSpPr>
          <p:nvPr>
            <p:ph type="ftr" sz="quarter" idx="12"/>
          </p:nvPr>
        </p:nvSpPr>
        <p:spPr/>
        <p:txBody>
          <a:bodyPr/>
          <a:lstStyle/>
          <a:p>
            <a:pPr>
              <a:defRPr/>
            </a:pPr>
            <a:r>
              <a:rPr lang="de-DE" dirty="0"/>
              <a:t>Backup</a:t>
            </a:r>
          </a:p>
        </p:txBody>
      </p:sp>
      <p:sp>
        <p:nvSpPr>
          <p:cNvPr id="4" name="Text Placeholder 3">
            <a:extLst>
              <a:ext uri="{FF2B5EF4-FFF2-40B4-BE49-F238E27FC236}">
                <a16:creationId xmlns:a16="http://schemas.microsoft.com/office/drawing/2014/main" id="{5BD2C471-D639-43D7-4D9E-7B6AF34EEF9C}"/>
              </a:ext>
            </a:extLst>
          </p:cNvPr>
          <p:cNvSpPr>
            <a:spLocks noGrp="1"/>
          </p:cNvSpPr>
          <p:nvPr>
            <p:ph type="body" sz="quarter" idx="14"/>
          </p:nvPr>
        </p:nvSpPr>
        <p:spPr/>
        <p:txBody>
          <a:bodyPr/>
          <a:lstStyle/>
          <a:p>
            <a:pPr marL="285750" indent="-285750"/>
            <a:endParaRPr lang="en-US"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C8683BFF-088B-3D79-4418-B8B805D95B08}"/>
                  </a:ext>
                </a:extLst>
              </p:cNvPr>
              <p:cNvGraphicFramePr>
                <a:graphicFrameLocks noGrp="1"/>
              </p:cNvGraphicFramePr>
              <p:nvPr/>
            </p:nvGraphicFramePr>
            <p:xfrm>
              <a:off x="2095500" y="1339644"/>
              <a:ext cx="8001000" cy="2900115"/>
            </p:xfrm>
            <a:graphic>
              <a:graphicData uri="http://schemas.openxmlformats.org/drawingml/2006/table">
                <a:tbl>
                  <a:tblPr firstRow="1" bandRow="1">
                    <a:tableStyleId>{E8034E78-7F5D-4C2E-B375-FC64B27BC917}</a:tableStyleId>
                  </a:tblPr>
                  <a:tblGrid>
                    <a:gridCol w="2667000">
                      <a:extLst>
                        <a:ext uri="{9D8B030D-6E8A-4147-A177-3AD203B41FA5}">
                          <a16:colId xmlns:a16="http://schemas.microsoft.com/office/drawing/2014/main" val="4034888058"/>
                        </a:ext>
                      </a:extLst>
                    </a:gridCol>
                    <a:gridCol w="2667000">
                      <a:extLst>
                        <a:ext uri="{9D8B030D-6E8A-4147-A177-3AD203B41FA5}">
                          <a16:colId xmlns:a16="http://schemas.microsoft.com/office/drawing/2014/main" val="1084596997"/>
                        </a:ext>
                      </a:extLst>
                    </a:gridCol>
                    <a:gridCol w="2667000">
                      <a:extLst>
                        <a:ext uri="{9D8B030D-6E8A-4147-A177-3AD203B41FA5}">
                          <a16:colId xmlns:a16="http://schemas.microsoft.com/office/drawing/2014/main" val="2881439963"/>
                        </a:ext>
                      </a:extLst>
                    </a:gridCol>
                  </a:tblGrid>
                  <a:tr h="397143">
                    <a:tc>
                      <a:txBody>
                        <a:bodyPr/>
                        <a:lstStyle/>
                        <a:p>
                          <a:endParaRPr lang="en-US" dirty="0"/>
                        </a:p>
                      </a:txBody>
                      <a:tcPr>
                        <a:solidFill>
                          <a:schemeClr val="tx2"/>
                        </a:solidFill>
                      </a:tcPr>
                    </a:tc>
                    <a:tc>
                      <a:txBody>
                        <a:bodyPr/>
                        <a:lstStyle/>
                        <a:p>
                          <a:pPr algn="ctr"/>
                          <a:r>
                            <a:rPr lang="en-US" dirty="0"/>
                            <a:t>Finance</a:t>
                          </a:r>
                        </a:p>
                      </a:txBody>
                      <a:tcPr>
                        <a:solidFill>
                          <a:schemeClr val="tx2"/>
                        </a:solidFill>
                      </a:tcPr>
                    </a:tc>
                    <a:tc>
                      <a:txBody>
                        <a:bodyPr/>
                        <a:lstStyle/>
                        <a:p>
                          <a:pPr algn="ctr"/>
                          <a:r>
                            <a:rPr lang="en-US" dirty="0"/>
                            <a:t>Bioreactors</a:t>
                          </a:r>
                        </a:p>
                      </a:txBody>
                      <a:tcPr>
                        <a:solidFill>
                          <a:schemeClr val="tx2"/>
                        </a:solidFill>
                      </a:tcPr>
                    </a:tc>
                    <a:extLst>
                      <a:ext uri="{0D108BD9-81ED-4DB2-BD59-A6C34878D82A}">
                        <a16:rowId xmlns:a16="http://schemas.microsoft.com/office/drawing/2014/main" val="2266923056"/>
                      </a:ext>
                    </a:extLst>
                  </a:tr>
                  <a:tr h="397143">
                    <a:tc>
                      <a:txBody>
                        <a:bodyPr/>
                        <a:lstStyle/>
                        <a:p>
                          <a:pPr algn="ctr"/>
                          <a:r>
                            <a:rPr lang="en-US" dirty="0">
                              <a:solidFill>
                                <a:sysClr val="windowText" lastClr="000000"/>
                              </a:solidFill>
                            </a:rPr>
                            <a:t>Prior information</a:t>
                          </a:r>
                        </a:p>
                      </a:txBody>
                      <a:tcPr/>
                    </a:tc>
                    <a:tc>
                      <a:txBody>
                        <a:bodyPr/>
                        <a:lstStyle/>
                        <a:p>
                          <a:pPr algn="ctr"/>
                          <a:r>
                            <a:rPr lang="en-US" dirty="0">
                              <a:solidFill>
                                <a:sysClr val="windowText" lastClr="000000"/>
                              </a:solidFill>
                            </a:rPr>
                            <a:t>Strike price </a:t>
                          </a:r>
                          <a14:m>
                            <m:oMath xmlns:m="http://schemas.openxmlformats.org/officeDocument/2006/math">
                              <m:r>
                                <a:rPr lang="en-US" b="0" smtClean="0">
                                  <a:solidFill>
                                    <a:sysClr val="windowText" lastClr="000000"/>
                                  </a:solidFill>
                                  <a:latin typeface="Cambria Math" panose="02040503050406030204" pitchFamily="18" charset="0"/>
                                </a:rPr>
                                <m:t>𝐾</m:t>
                              </m:r>
                            </m:oMath>
                          </a14:m>
                          <a:endParaRPr lang="en-US" dirty="0">
                            <a:solidFill>
                              <a:sysClr val="windowText" lastClr="000000"/>
                            </a:solidFill>
                          </a:endParaRPr>
                        </a:p>
                      </a:txBody>
                      <a:tcPr/>
                    </a:tc>
                    <a:tc>
                      <a:txBody>
                        <a:bodyPr/>
                        <a:lstStyle/>
                        <a:p>
                          <a:pPr algn="ctr"/>
                          <a:r>
                            <a:rPr lang="en-US" dirty="0">
                              <a:solidFill>
                                <a:sysClr val="windowText" lastClr="000000"/>
                              </a:solidFill>
                            </a:rPr>
                            <a:t>Threshold </a:t>
                          </a:r>
                          <a14:m>
                            <m:oMath xmlns:m="http://schemas.openxmlformats.org/officeDocument/2006/math">
                              <m:r>
                                <a:rPr lang="en-US" b="0" smtClean="0">
                                  <a:solidFill>
                                    <a:sysClr val="windowText" lastClr="000000"/>
                                  </a:solidFill>
                                  <a:latin typeface="Cambria Math" panose="02040503050406030204" pitchFamily="18" charset="0"/>
                                </a:rPr>
                                <m:t>𝜖</m:t>
                              </m:r>
                            </m:oMath>
                          </a14:m>
                          <a:endParaRPr lang="en-US" dirty="0">
                            <a:solidFill>
                              <a:sysClr val="windowText" lastClr="000000"/>
                            </a:solidFill>
                          </a:endParaRPr>
                        </a:p>
                      </a:txBody>
                      <a:tcPr/>
                    </a:tc>
                    <a:extLst>
                      <a:ext uri="{0D108BD9-81ED-4DB2-BD59-A6C34878D82A}">
                        <a16:rowId xmlns:a16="http://schemas.microsoft.com/office/drawing/2014/main" val="523431780"/>
                      </a:ext>
                    </a:extLst>
                  </a:tr>
                  <a:tr h="397143">
                    <a:tc>
                      <a:txBody>
                        <a:bodyPr/>
                        <a:lstStyle/>
                        <a:p>
                          <a:pPr algn="ctr"/>
                          <a:r>
                            <a:rPr lang="en-US" dirty="0">
                              <a:solidFill>
                                <a:sysClr val="windowText" lastClr="000000"/>
                              </a:solidFill>
                            </a:rPr>
                            <a:t>Stochastic variable</a:t>
                          </a:r>
                        </a:p>
                      </a:txBody>
                      <a:tcPr/>
                    </a:tc>
                    <a:tc>
                      <a:txBody>
                        <a:bodyPr/>
                        <a:lstStyle/>
                        <a:p>
                          <a:pPr algn="ctr"/>
                          <a:r>
                            <a:rPr lang="en-US" dirty="0">
                              <a:solidFill>
                                <a:sysClr val="windowText" lastClr="000000"/>
                              </a:solidFill>
                            </a:rPr>
                            <a:t>Stock price </a:t>
                          </a:r>
                          <a14:m>
                            <m:oMath xmlns:m="http://schemas.openxmlformats.org/officeDocument/2006/math">
                              <m:r>
                                <a:rPr lang="en-US" b="0" smtClean="0">
                                  <a:solidFill>
                                    <a:sysClr val="windowText" lastClr="000000"/>
                                  </a:solidFill>
                                  <a:latin typeface="Cambria Math" panose="02040503050406030204" pitchFamily="18" charset="0"/>
                                </a:rPr>
                                <m:t>𝑆</m:t>
                              </m:r>
                            </m:oMath>
                          </a14:m>
                          <a:endParaRPr lang="en-US" dirty="0">
                            <a:solidFill>
                              <a:sysClr val="windowText" lastClr="000000"/>
                            </a:solidFill>
                          </a:endParaRPr>
                        </a:p>
                      </a:txBody>
                      <a:tcPr/>
                    </a:tc>
                    <a:tc>
                      <a:txBody>
                        <a:bodyPr/>
                        <a:lstStyle/>
                        <a:p>
                          <a:pPr algn="ctr"/>
                          <a:r>
                            <a:rPr lang="en-US" dirty="0">
                              <a:solidFill>
                                <a:sysClr val="windowText" lastClr="000000"/>
                              </a:solidFill>
                            </a:rPr>
                            <a:t>Concentration </a:t>
                          </a:r>
                          <a14:m>
                            <m:oMath xmlns:m="http://schemas.openxmlformats.org/officeDocument/2006/math">
                              <m:r>
                                <a:rPr lang="en-US" b="0" smtClean="0">
                                  <a:solidFill>
                                    <a:sysClr val="windowText" lastClr="000000"/>
                                  </a:solidFill>
                                  <a:latin typeface="Cambria Math" panose="02040503050406030204" pitchFamily="18" charset="0"/>
                                </a:rPr>
                                <m:t>𝐹𝑟𝑢𝐺𝑙𝑢</m:t>
                              </m:r>
                            </m:oMath>
                          </a14:m>
                          <a:endParaRPr lang="en-US" dirty="0">
                            <a:solidFill>
                              <a:sysClr val="windowText" lastClr="000000"/>
                            </a:solidFill>
                          </a:endParaRPr>
                        </a:p>
                      </a:txBody>
                      <a:tcPr/>
                    </a:tc>
                    <a:extLst>
                      <a:ext uri="{0D108BD9-81ED-4DB2-BD59-A6C34878D82A}">
                        <a16:rowId xmlns:a16="http://schemas.microsoft.com/office/drawing/2014/main" val="1601096592"/>
                      </a:ext>
                    </a:extLst>
                  </a:tr>
                  <a:tr h="397143">
                    <a:tc>
                      <a:txBody>
                        <a:bodyPr/>
                        <a:lstStyle/>
                        <a:p>
                          <a:pPr algn="ctr"/>
                          <a:r>
                            <a:rPr lang="en-US" dirty="0">
                              <a:solidFill>
                                <a:sysClr val="windowText" lastClr="000000"/>
                              </a:solidFill>
                            </a:rPr>
                            <a:t>Reward function</a:t>
                          </a:r>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𝑆</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𝐾</m:t>
                                </m:r>
                              </m:oMath>
                            </m:oMathPara>
                          </a14:m>
                          <a:endParaRPr lang="en-US" dirty="0">
                            <a:solidFill>
                              <a:sysClr val="windowText" lastClr="0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m:t>
                                </m:r>
                                <m:sSup>
                                  <m:sSupPr>
                                    <m:ctrlPr>
                                      <a:rPr lang="en-US" b="0" i="1" smtClean="0">
                                        <a:solidFill>
                                          <a:sysClr val="windowText" lastClr="000000"/>
                                        </a:solidFill>
                                        <a:latin typeface="Cambria Math" panose="02040503050406030204" pitchFamily="18" charset="0"/>
                                      </a:rPr>
                                    </m:ctrlPr>
                                  </m:sSupPr>
                                  <m:e>
                                    <m:d>
                                      <m:dPr>
                                        <m:ctrlPr>
                                          <a:rPr lang="en-US" b="0" i="1" smtClean="0">
                                            <a:solidFill>
                                              <a:sysClr val="windowText" lastClr="000000"/>
                                            </a:solidFill>
                                            <a:latin typeface="Cambria Math" panose="02040503050406030204" pitchFamily="18" charset="0"/>
                                          </a:rPr>
                                        </m:ctrlPr>
                                      </m:dPr>
                                      <m:e>
                                        <m:r>
                                          <a:rPr lang="en-US" b="0" smtClean="0">
                                            <a:solidFill>
                                              <a:sysClr val="windowText" lastClr="000000"/>
                                            </a:solidFill>
                                            <a:latin typeface="Cambria Math" panose="02040503050406030204" pitchFamily="18" charset="0"/>
                                          </a:rPr>
                                          <m:t>𝐹𝑟𝑢𝐺𝑙𝑢</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𝜖</m:t>
                                        </m:r>
                                      </m:e>
                                    </m:d>
                                  </m:e>
                                  <m:sup>
                                    <m:r>
                                      <a:rPr lang="en-US" b="0" smtClean="0">
                                        <a:solidFill>
                                          <a:sysClr val="windowText" lastClr="000000"/>
                                        </a:solidFill>
                                        <a:latin typeface="Cambria Math" panose="02040503050406030204" pitchFamily="18" charset="0"/>
                                      </a:rPr>
                                      <m:t>2</m:t>
                                    </m:r>
                                  </m:sup>
                                </m:sSup>
                              </m:oMath>
                            </m:oMathPara>
                          </a14:m>
                          <a:endParaRPr lang="en-US" dirty="0">
                            <a:solidFill>
                              <a:sysClr val="windowText" lastClr="000000"/>
                            </a:solidFill>
                          </a:endParaRPr>
                        </a:p>
                      </a:txBody>
                      <a:tcPr/>
                    </a:tc>
                    <a:extLst>
                      <a:ext uri="{0D108BD9-81ED-4DB2-BD59-A6C34878D82A}">
                        <a16:rowId xmlns:a16="http://schemas.microsoft.com/office/drawing/2014/main" val="2497638769"/>
                      </a:ext>
                    </a:extLst>
                  </a:tr>
                  <a:tr h="397143">
                    <a:tc>
                      <a:txBody>
                        <a:bodyPr/>
                        <a:lstStyle/>
                        <a:p>
                          <a:pPr algn="ctr"/>
                          <a:r>
                            <a:rPr lang="en-US" dirty="0">
                              <a:solidFill>
                                <a:sysClr val="windowText" lastClr="000000"/>
                              </a:solidFill>
                            </a:rPr>
                            <a:t>Stopping criteria</a:t>
                          </a:r>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𝑆</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𝐾</m:t>
                                </m:r>
                                <m:r>
                                  <a:rPr lang="en-US" b="0" smtClean="0">
                                    <a:solidFill>
                                      <a:sysClr val="windowText" lastClr="000000"/>
                                    </a:solidFill>
                                    <a:latin typeface="Cambria Math" panose="02040503050406030204" pitchFamily="18" charset="0"/>
                                  </a:rPr>
                                  <m:t>&gt;0</m:t>
                                </m:r>
                              </m:oMath>
                            </m:oMathPara>
                          </a14:m>
                          <a:endParaRPr lang="en-US" dirty="0">
                            <a:solidFill>
                              <a:sysClr val="windowText" lastClr="000000"/>
                            </a:solidFill>
                          </a:endParaRPr>
                        </a:p>
                      </a:txBody>
                      <a:tcPr/>
                    </a:tc>
                    <a:tc>
                      <a:txBody>
                        <a:bodyPr/>
                        <a:lstStyle/>
                        <a:p>
                          <a:pPr algn="ctr"/>
                          <a14:m>
                            <m:oMathPara xmlns:m="http://schemas.openxmlformats.org/officeDocument/2006/math">
                              <m:oMathParaPr>
                                <m:jc m:val="centerGroup"/>
                              </m:oMathParaPr>
                              <m:oMath xmlns:m="http://schemas.openxmlformats.org/officeDocument/2006/math">
                                <m:r>
                                  <a:rPr lang="en-US" b="0" smtClean="0">
                                    <a:solidFill>
                                      <a:sysClr val="windowText" lastClr="000000"/>
                                    </a:solidFill>
                                    <a:latin typeface="Cambria Math" panose="02040503050406030204" pitchFamily="18" charset="0"/>
                                  </a:rPr>
                                  <m:t>𝐹𝑟𝑢𝐺𝑙𝑢</m:t>
                                </m:r>
                                <m:r>
                                  <a:rPr lang="en-US" b="0" smtClean="0">
                                    <a:solidFill>
                                      <a:sysClr val="windowText" lastClr="000000"/>
                                    </a:solidFill>
                                    <a:latin typeface="Cambria Math" panose="02040503050406030204" pitchFamily="18" charset="0"/>
                                  </a:rPr>
                                  <m:t>≤</m:t>
                                </m:r>
                                <m:r>
                                  <a:rPr lang="en-US" b="0" smtClean="0">
                                    <a:solidFill>
                                      <a:sysClr val="windowText" lastClr="000000"/>
                                    </a:solidFill>
                                    <a:latin typeface="Cambria Math" panose="02040503050406030204" pitchFamily="18" charset="0"/>
                                  </a:rPr>
                                  <m:t>𝜖</m:t>
                                </m:r>
                              </m:oMath>
                            </m:oMathPara>
                          </a14:m>
                          <a:endParaRPr lang="en-US" dirty="0">
                            <a:solidFill>
                              <a:sysClr val="windowText" lastClr="000000"/>
                            </a:solidFill>
                          </a:endParaRPr>
                        </a:p>
                      </a:txBody>
                      <a:tcPr/>
                    </a:tc>
                    <a:extLst>
                      <a:ext uri="{0D108BD9-81ED-4DB2-BD59-A6C34878D82A}">
                        <a16:rowId xmlns:a16="http://schemas.microsoft.com/office/drawing/2014/main" val="4068682268"/>
                      </a:ext>
                    </a:extLst>
                  </a:tr>
                  <a:tr h="397143">
                    <a:tc>
                      <a:txBody>
                        <a:bodyPr/>
                        <a:lstStyle/>
                        <a:p>
                          <a:pPr algn="ctr"/>
                          <a:r>
                            <a:rPr lang="en-US" dirty="0">
                              <a:solidFill>
                                <a:sysClr val="windowText" lastClr="000000"/>
                              </a:solidFill>
                            </a:rPr>
                            <a:t>Output</a:t>
                          </a:r>
                        </a:p>
                      </a:txBody>
                      <a:tcPr anchor="ctr"/>
                    </a:tc>
                    <a:tc>
                      <a:txBody>
                        <a:bodyPr/>
                        <a:lstStyle/>
                        <a:p>
                          <a:pPr algn="ctr"/>
                          <a:r>
                            <a:rPr lang="en-US" dirty="0">
                              <a:solidFill>
                                <a:schemeClr val="tx1"/>
                              </a:solidFill>
                            </a:rPr>
                            <a:t>“Sell at time </a:t>
                          </a:r>
                          <a14:m>
                            <m:oMath xmlns:m="http://schemas.openxmlformats.org/officeDocument/2006/math">
                              <m:r>
                                <a:rPr lang="en-US" b="0" i="1" smtClean="0">
                                  <a:solidFill>
                                    <a:schemeClr val="tx1"/>
                                  </a:solidFill>
                                  <a:latin typeface="Cambria Math" panose="02040503050406030204" pitchFamily="18" charset="0"/>
                                </a:rPr>
                                <m:t>𝜏</m:t>
                              </m:r>
                            </m:oMath>
                          </a14:m>
                          <a:r>
                            <a:rPr lang="en-US" dirty="0">
                              <a:solidFill>
                                <a:schemeClr val="tx1"/>
                              </a:solidFill>
                            </a:rPr>
                            <a:t> if the stock price is </a:t>
                          </a:r>
                          <a14:m>
                            <m:oMath xmlns:m="http://schemas.openxmlformats.org/officeDocument/2006/math">
                              <m:r>
                                <a:rPr lang="en-US" b="0" i="1" smtClean="0">
                                  <a:solidFill>
                                    <a:schemeClr val="tx1"/>
                                  </a:solidFill>
                                  <a:latin typeface="Cambria Math" panose="02040503050406030204" pitchFamily="18" charset="0"/>
                                </a:rPr>
                                <m:t>𝑆</m:t>
                              </m:r>
                            </m:oMath>
                          </a14:m>
                          <a:r>
                            <a:rPr lang="en-US" dirty="0">
                              <a:solidFill>
                                <a:schemeClr val="tx1"/>
                              </a:solidFill>
                            </a:rPr>
                            <a:t>, otherwise wait.”</a:t>
                          </a:r>
                        </a:p>
                      </a:txBody>
                      <a:tcPr anchor="ctr"/>
                    </a:tc>
                    <a:tc>
                      <a:txBody>
                        <a:bodyPr/>
                        <a:lstStyle/>
                        <a:p>
                          <a:pPr algn="ctr"/>
                          <a:r>
                            <a:rPr lang="en-US" dirty="0">
                              <a:solidFill>
                                <a:sysClr val="windowText" lastClr="000000"/>
                              </a:solidFill>
                            </a:rPr>
                            <a:t>Distribution of times when </a:t>
                          </a:r>
                          <a14:m>
                            <m:oMath xmlns:m="http://schemas.openxmlformats.org/officeDocument/2006/math">
                              <m:r>
                                <a:rPr lang="en-US" b="0" i="1" smtClean="0">
                                  <a:solidFill>
                                    <a:sysClr val="windowText" lastClr="000000"/>
                                  </a:solidFill>
                                  <a:latin typeface="Cambria Math" panose="02040503050406030204" pitchFamily="18" charset="0"/>
                                </a:rPr>
                                <m:t>𝐹𝑟𝑢𝐺𝑙𝑢</m:t>
                              </m:r>
                            </m:oMath>
                          </a14:m>
                          <a:r>
                            <a:rPr lang="en-US" dirty="0"/>
                            <a:t> </a:t>
                          </a:r>
                          <a:r>
                            <a:rPr lang="en-US" dirty="0">
                              <a:solidFill>
                                <a:schemeClr val="tx1"/>
                              </a:solidFill>
                            </a:rPr>
                            <a:t>reaches</a:t>
                          </a:r>
                          <a:r>
                            <a:rPr lang="en-US" dirty="0"/>
                            <a:t> </a:t>
                          </a:r>
                          <a14:m>
                            <m:oMath xmlns:m="http://schemas.openxmlformats.org/officeDocument/2006/math">
                              <m:r>
                                <a:rPr lang="en-US" b="0" i="1" smtClean="0">
                                  <a:solidFill>
                                    <a:sysClr val="windowText" lastClr="000000"/>
                                  </a:solidFill>
                                  <a:latin typeface="Cambria Math" panose="02040503050406030204" pitchFamily="18" charset="0"/>
                                </a:rPr>
                                <m:t>𝜖</m:t>
                              </m:r>
                            </m:oMath>
                          </a14:m>
                          <a:endParaRPr lang="en-US" dirty="0">
                            <a:solidFill>
                              <a:sysClr val="windowText" lastClr="000000"/>
                            </a:solidFill>
                          </a:endParaRPr>
                        </a:p>
                      </a:txBody>
                      <a:tcPr anchor="ctr"/>
                    </a:tc>
                    <a:extLst>
                      <a:ext uri="{0D108BD9-81ED-4DB2-BD59-A6C34878D82A}">
                        <a16:rowId xmlns:a16="http://schemas.microsoft.com/office/drawing/2014/main" val="2856450639"/>
                      </a:ext>
                    </a:extLst>
                  </a:tr>
                </a:tbl>
              </a:graphicData>
            </a:graphic>
          </p:graphicFrame>
        </mc:Choice>
        <mc:Fallback xmlns="">
          <p:graphicFrame>
            <p:nvGraphicFramePr>
              <p:cNvPr id="7" name="Table 6">
                <a:extLst>
                  <a:ext uri="{FF2B5EF4-FFF2-40B4-BE49-F238E27FC236}">
                    <a16:creationId xmlns:a16="http://schemas.microsoft.com/office/drawing/2014/main" id="{22BAEEE4-E97D-10CD-A342-92942BA32C8D}"/>
                  </a:ext>
                </a:extLst>
              </p:cNvPr>
              <p:cNvGraphicFramePr>
                <a:graphicFrameLocks noGrp="1"/>
              </p:cNvGraphicFramePr>
              <p:nvPr>
                <p:extLst>
                  <p:ext uri="{D42A27DB-BD31-4B8C-83A1-F6EECF244321}">
                    <p14:modId xmlns:p14="http://schemas.microsoft.com/office/powerpoint/2010/main" val="1918135374"/>
                  </p:ext>
                </p:extLst>
              </p:nvPr>
            </p:nvGraphicFramePr>
            <p:xfrm>
              <a:off x="2095500" y="1339644"/>
              <a:ext cx="8001000" cy="2900115"/>
            </p:xfrm>
            <a:graphic>
              <a:graphicData uri="http://schemas.openxmlformats.org/drawingml/2006/table">
                <a:tbl>
                  <a:tblPr firstRow="1" bandRow="1">
                    <a:tableStyleId>{E8034E78-7F5D-4C2E-B375-FC64B27BC917}</a:tableStyleId>
                  </a:tblPr>
                  <a:tblGrid>
                    <a:gridCol w="2667000">
                      <a:extLst>
                        <a:ext uri="{9D8B030D-6E8A-4147-A177-3AD203B41FA5}">
                          <a16:colId xmlns:a16="http://schemas.microsoft.com/office/drawing/2014/main" val="4034888058"/>
                        </a:ext>
                      </a:extLst>
                    </a:gridCol>
                    <a:gridCol w="2667000">
                      <a:extLst>
                        <a:ext uri="{9D8B030D-6E8A-4147-A177-3AD203B41FA5}">
                          <a16:colId xmlns:a16="http://schemas.microsoft.com/office/drawing/2014/main" val="1084596997"/>
                        </a:ext>
                      </a:extLst>
                    </a:gridCol>
                    <a:gridCol w="2667000">
                      <a:extLst>
                        <a:ext uri="{9D8B030D-6E8A-4147-A177-3AD203B41FA5}">
                          <a16:colId xmlns:a16="http://schemas.microsoft.com/office/drawing/2014/main" val="2881439963"/>
                        </a:ext>
                      </a:extLst>
                    </a:gridCol>
                  </a:tblGrid>
                  <a:tr h="397143">
                    <a:tc>
                      <a:txBody>
                        <a:bodyPr/>
                        <a:lstStyle/>
                        <a:p>
                          <a:endParaRPr lang="en-US" dirty="0"/>
                        </a:p>
                      </a:txBody>
                      <a:tcPr>
                        <a:solidFill>
                          <a:schemeClr val="tx2"/>
                        </a:solidFill>
                      </a:tcPr>
                    </a:tc>
                    <a:tc>
                      <a:txBody>
                        <a:bodyPr/>
                        <a:lstStyle/>
                        <a:p>
                          <a:pPr algn="ctr"/>
                          <a:r>
                            <a:rPr lang="en-US" dirty="0"/>
                            <a:t>Finance</a:t>
                          </a:r>
                        </a:p>
                      </a:txBody>
                      <a:tcPr>
                        <a:solidFill>
                          <a:schemeClr val="tx2"/>
                        </a:solidFill>
                      </a:tcPr>
                    </a:tc>
                    <a:tc>
                      <a:txBody>
                        <a:bodyPr/>
                        <a:lstStyle/>
                        <a:p>
                          <a:pPr algn="ctr"/>
                          <a:r>
                            <a:rPr lang="en-US" dirty="0"/>
                            <a:t>Bioreactors</a:t>
                          </a:r>
                        </a:p>
                      </a:txBody>
                      <a:tcPr>
                        <a:solidFill>
                          <a:schemeClr val="tx2"/>
                        </a:solidFill>
                      </a:tcPr>
                    </a:tc>
                    <a:extLst>
                      <a:ext uri="{0D108BD9-81ED-4DB2-BD59-A6C34878D82A}">
                        <a16:rowId xmlns:a16="http://schemas.microsoft.com/office/drawing/2014/main" val="2266923056"/>
                      </a:ext>
                    </a:extLst>
                  </a:tr>
                  <a:tr h="397143">
                    <a:tc>
                      <a:txBody>
                        <a:bodyPr/>
                        <a:lstStyle/>
                        <a:p>
                          <a:pPr algn="ctr"/>
                          <a:r>
                            <a:rPr lang="en-US" dirty="0">
                              <a:solidFill>
                                <a:sysClr val="windowText" lastClr="000000"/>
                              </a:solidFill>
                            </a:rPr>
                            <a:t>Prior information</a:t>
                          </a:r>
                        </a:p>
                      </a:txBody>
                      <a:tcPr/>
                    </a:tc>
                    <a:tc>
                      <a:txBody>
                        <a:bodyPr/>
                        <a:lstStyle/>
                        <a:p>
                          <a:endParaRPr lang="en-US"/>
                        </a:p>
                      </a:txBody>
                      <a:tcPr>
                        <a:blipFill>
                          <a:blip r:embed="rId2"/>
                          <a:stretch>
                            <a:fillRect l="-100476" t="-103125" r="-100952" b="-543750"/>
                          </a:stretch>
                        </a:blipFill>
                      </a:tcPr>
                    </a:tc>
                    <a:tc>
                      <a:txBody>
                        <a:bodyPr/>
                        <a:lstStyle/>
                        <a:p>
                          <a:endParaRPr lang="en-US"/>
                        </a:p>
                      </a:txBody>
                      <a:tcPr>
                        <a:blipFill>
                          <a:blip r:embed="rId2"/>
                          <a:stretch>
                            <a:fillRect l="-200476" t="-103125" r="-952" b="-543750"/>
                          </a:stretch>
                        </a:blipFill>
                      </a:tcPr>
                    </a:tc>
                    <a:extLst>
                      <a:ext uri="{0D108BD9-81ED-4DB2-BD59-A6C34878D82A}">
                        <a16:rowId xmlns:a16="http://schemas.microsoft.com/office/drawing/2014/main" val="523431780"/>
                      </a:ext>
                    </a:extLst>
                  </a:tr>
                  <a:tr h="397143">
                    <a:tc>
                      <a:txBody>
                        <a:bodyPr/>
                        <a:lstStyle/>
                        <a:p>
                          <a:pPr algn="ctr"/>
                          <a:r>
                            <a:rPr lang="en-US" dirty="0">
                              <a:solidFill>
                                <a:sysClr val="windowText" lastClr="000000"/>
                              </a:solidFill>
                            </a:rPr>
                            <a:t>Stochastic variable</a:t>
                          </a:r>
                        </a:p>
                      </a:txBody>
                      <a:tcPr/>
                    </a:tc>
                    <a:tc>
                      <a:txBody>
                        <a:bodyPr/>
                        <a:lstStyle/>
                        <a:p>
                          <a:endParaRPr lang="en-US"/>
                        </a:p>
                      </a:txBody>
                      <a:tcPr>
                        <a:blipFill>
                          <a:blip r:embed="rId2"/>
                          <a:stretch>
                            <a:fillRect l="-100476" t="-209677" r="-100952" b="-461290"/>
                          </a:stretch>
                        </a:blipFill>
                      </a:tcPr>
                    </a:tc>
                    <a:tc>
                      <a:txBody>
                        <a:bodyPr/>
                        <a:lstStyle/>
                        <a:p>
                          <a:endParaRPr lang="en-US"/>
                        </a:p>
                      </a:txBody>
                      <a:tcPr>
                        <a:blipFill>
                          <a:blip r:embed="rId2"/>
                          <a:stretch>
                            <a:fillRect l="-200476" t="-209677" r="-952" b="-461290"/>
                          </a:stretch>
                        </a:blipFill>
                      </a:tcPr>
                    </a:tc>
                    <a:extLst>
                      <a:ext uri="{0D108BD9-81ED-4DB2-BD59-A6C34878D82A}">
                        <a16:rowId xmlns:a16="http://schemas.microsoft.com/office/drawing/2014/main" val="1601096592"/>
                      </a:ext>
                    </a:extLst>
                  </a:tr>
                  <a:tr h="397143">
                    <a:tc>
                      <a:txBody>
                        <a:bodyPr/>
                        <a:lstStyle/>
                        <a:p>
                          <a:pPr algn="ctr"/>
                          <a:r>
                            <a:rPr lang="en-US" dirty="0">
                              <a:solidFill>
                                <a:sysClr val="windowText" lastClr="000000"/>
                              </a:solidFill>
                            </a:rPr>
                            <a:t>Reward function</a:t>
                          </a:r>
                        </a:p>
                      </a:txBody>
                      <a:tcPr/>
                    </a:tc>
                    <a:tc>
                      <a:txBody>
                        <a:bodyPr/>
                        <a:lstStyle/>
                        <a:p>
                          <a:endParaRPr lang="en-US"/>
                        </a:p>
                      </a:txBody>
                      <a:tcPr>
                        <a:blipFill>
                          <a:blip r:embed="rId2"/>
                          <a:stretch>
                            <a:fillRect l="-100476" t="-309677" r="-100952" b="-361290"/>
                          </a:stretch>
                        </a:blipFill>
                      </a:tcPr>
                    </a:tc>
                    <a:tc>
                      <a:txBody>
                        <a:bodyPr/>
                        <a:lstStyle/>
                        <a:p>
                          <a:endParaRPr lang="en-US"/>
                        </a:p>
                      </a:txBody>
                      <a:tcPr>
                        <a:blipFill>
                          <a:blip r:embed="rId2"/>
                          <a:stretch>
                            <a:fillRect l="-200476" t="-309677" r="-952" b="-361290"/>
                          </a:stretch>
                        </a:blipFill>
                      </a:tcPr>
                    </a:tc>
                    <a:extLst>
                      <a:ext uri="{0D108BD9-81ED-4DB2-BD59-A6C34878D82A}">
                        <a16:rowId xmlns:a16="http://schemas.microsoft.com/office/drawing/2014/main" val="2497638769"/>
                      </a:ext>
                    </a:extLst>
                  </a:tr>
                  <a:tr h="397143">
                    <a:tc>
                      <a:txBody>
                        <a:bodyPr/>
                        <a:lstStyle/>
                        <a:p>
                          <a:pPr algn="ctr"/>
                          <a:r>
                            <a:rPr lang="en-US" dirty="0">
                              <a:solidFill>
                                <a:sysClr val="windowText" lastClr="000000"/>
                              </a:solidFill>
                            </a:rPr>
                            <a:t>Stopping criteria</a:t>
                          </a:r>
                        </a:p>
                      </a:txBody>
                      <a:tcPr/>
                    </a:tc>
                    <a:tc>
                      <a:txBody>
                        <a:bodyPr/>
                        <a:lstStyle/>
                        <a:p>
                          <a:endParaRPr lang="en-US"/>
                        </a:p>
                      </a:txBody>
                      <a:tcPr>
                        <a:blipFill>
                          <a:blip r:embed="rId2"/>
                          <a:stretch>
                            <a:fillRect l="-100476" t="-396875" r="-100952" b="-250000"/>
                          </a:stretch>
                        </a:blipFill>
                      </a:tcPr>
                    </a:tc>
                    <a:tc>
                      <a:txBody>
                        <a:bodyPr/>
                        <a:lstStyle/>
                        <a:p>
                          <a:endParaRPr lang="en-US"/>
                        </a:p>
                      </a:txBody>
                      <a:tcPr>
                        <a:blipFill>
                          <a:blip r:embed="rId2"/>
                          <a:stretch>
                            <a:fillRect l="-200476" t="-396875" r="-952" b="-250000"/>
                          </a:stretch>
                        </a:blipFill>
                      </a:tcPr>
                    </a:tc>
                    <a:extLst>
                      <a:ext uri="{0D108BD9-81ED-4DB2-BD59-A6C34878D82A}">
                        <a16:rowId xmlns:a16="http://schemas.microsoft.com/office/drawing/2014/main" val="4068682268"/>
                      </a:ext>
                    </a:extLst>
                  </a:tr>
                  <a:tr h="914400">
                    <a:tc>
                      <a:txBody>
                        <a:bodyPr/>
                        <a:lstStyle/>
                        <a:p>
                          <a:pPr algn="ctr"/>
                          <a:r>
                            <a:rPr lang="en-US" dirty="0">
                              <a:solidFill>
                                <a:sysClr val="windowText" lastClr="000000"/>
                              </a:solidFill>
                            </a:rPr>
                            <a:t>Output</a:t>
                          </a:r>
                        </a:p>
                      </a:txBody>
                      <a:tcPr anchor="ctr"/>
                    </a:tc>
                    <a:tc>
                      <a:txBody>
                        <a:bodyPr/>
                        <a:lstStyle/>
                        <a:p>
                          <a:endParaRPr lang="en-US"/>
                        </a:p>
                      </a:txBody>
                      <a:tcPr anchor="ctr">
                        <a:blipFill>
                          <a:blip r:embed="rId2"/>
                          <a:stretch>
                            <a:fillRect l="-100476" t="-220833" r="-100952" b="-11111"/>
                          </a:stretch>
                        </a:blipFill>
                      </a:tcPr>
                    </a:tc>
                    <a:tc>
                      <a:txBody>
                        <a:bodyPr/>
                        <a:lstStyle/>
                        <a:p>
                          <a:endParaRPr lang="en-US"/>
                        </a:p>
                      </a:txBody>
                      <a:tcPr anchor="ctr">
                        <a:blipFill>
                          <a:blip r:embed="rId2"/>
                          <a:stretch>
                            <a:fillRect l="-200476" t="-220833" r="-952" b="-11111"/>
                          </a:stretch>
                        </a:blipFill>
                      </a:tcPr>
                    </a:tc>
                    <a:extLst>
                      <a:ext uri="{0D108BD9-81ED-4DB2-BD59-A6C34878D82A}">
                        <a16:rowId xmlns:a16="http://schemas.microsoft.com/office/drawing/2014/main" val="2856450639"/>
                      </a:ext>
                    </a:extLst>
                  </a:tr>
                </a:tbl>
              </a:graphicData>
            </a:graphic>
          </p:graphicFrame>
        </mc:Fallback>
      </mc:AlternateContent>
      <p:cxnSp>
        <p:nvCxnSpPr>
          <p:cNvPr id="20" name="Straight Arrow Connector 19">
            <a:extLst>
              <a:ext uri="{FF2B5EF4-FFF2-40B4-BE49-F238E27FC236}">
                <a16:creationId xmlns:a16="http://schemas.microsoft.com/office/drawing/2014/main" id="{18A3942B-6E49-A260-AAD6-719A8F9A7732}"/>
              </a:ext>
            </a:extLst>
          </p:cNvPr>
          <p:cNvCxnSpPr>
            <a:cxnSpLocks/>
            <a:endCxn id="6" idx="0"/>
          </p:cNvCxnSpPr>
          <p:nvPr/>
        </p:nvCxnSpPr>
        <p:spPr>
          <a:xfrm>
            <a:off x="8501615" y="4239759"/>
            <a:ext cx="0" cy="51850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5" name="Table 4">
            <a:extLst>
              <a:ext uri="{FF2B5EF4-FFF2-40B4-BE49-F238E27FC236}">
                <a16:creationId xmlns:a16="http://schemas.microsoft.com/office/drawing/2014/main" id="{FFDC323D-F707-EC6F-8D4F-53CA4C4F61F6}"/>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
        <p:nvSpPr>
          <p:cNvPr id="6" name="Rounded Rectangle 5">
            <a:extLst>
              <a:ext uri="{FF2B5EF4-FFF2-40B4-BE49-F238E27FC236}">
                <a16:creationId xmlns:a16="http://schemas.microsoft.com/office/drawing/2014/main" id="{BD563B72-CB25-C176-F86A-5AAB492A4B22}"/>
              </a:ext>
            </a:extLst>
          </p:cNvPr>
          <p:cNvSpPr/>
          <p:nvPr/>
        </p:nvSpPr>
        <p:spPr>
          <a:xfrm>
            <a:off x="6344441" y="4758267"/>
            <a:ext cx="4314347" cy="912488"/>
          </a:xfrm>
          <a:prstGeom prst="roundRect">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Can be compared to the actual time distribution directly obtained from the simulation</a:t>
            </a:r>
          </a:p>
        </p:txBody>
      </p:sp>
    </p:spTree>
    <p:extLst>
      <p:ext uri="{BB962C8B-B14F-4D97-AF65-F5344CB8AC3E}">
        <p14:creationId xmlns:p14="http://schemas.microsoft.com/office/powerpoint/2010/main" val="30683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61E63-8F8A-C82D-21EB-C1E98168A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686FF-9179-EE25-A1CF-6D835EC57967}"/>
              </a:ext>
            </a:extLst>
          </p:cNvPr>
          <p:cNvSpPr>
            <a:spLocks noGrp="1"/>
          </p:cNvSpPr>
          <p:nvPr>
            <p:ph type="title"/>
          </p:nvPr>
        </p:nvSpPr>
        <p:spPr/>
        <p:txBody>
          <a:bodyPr/>
          <a:lstStyle/>
          <a:p>
            <a:r>
              <a:rPr lang="en-US" dirty="0"/>
              <a:t>State of the art: Stochastic Chemical Systems</a:t>
            </a:r>
          </a:p>
        </p:txBody>
      </p:sp>
      <p:sp>
        <p:nvSpPr>
          <p:cNvPr id="3" name="Footer Placeholder 2">
            <a:extLst>
              <a:ext uri="{FF2B5EF4-FFF2-40B4-BE49-F238E27FC236}">
                <a16:creationId xmlns:a16="http://schemas.microsoft.com/office/drawing/2014/main" id="{596693B5-AC02-9ED5-C4AC-CEA214D7995F}"/>
              </a:ext>
            </a:extLst>
          </p:cNvPr>
          <p:cNvSpPr>
            <a:spLocks noGrp="1"/>
          </p:cNvSpPr>
          <p:nvPr>
            <p:ph type="ftr" sz="quarter" idx="12"/>
          </p:nvPr>
        </p:nvSpPr>
        <p:spPr/>
        <p:txBody>
          <a:bodyPr/>
          <a:lstStyle/>
          <a:p>
            <a:pPr>
              <a:defRPr/>
            </a:pPr>
            <a:r>
              <a:rPr lang="de-DE"/>
              <a:t>2 of 14</a:t>
            </a:r>
          </a:p>
        </p:txBody>
      </p:sp>
      <p:sp>
        <p:nvSpPr>
          <p:cNvPr id="7" name="Rectangle 6">
            <a:extLst>
              <a:ext uri="{FF2B5EF4-FFF2-40B4-BE49-F238E27FC236}">
                <a16:creationId xmlns:a16="http://schemas.microsoft.com/office/drawing/2014/main" id="{518A6185-E2B6-2557-B288-6B7DA55643F2}"/>
              </a:ext>
            </a:extLst>
          </p:cNvPr>
          <p:cNvSpPr/>
          <p:nvPr/>
        </p:nvSpPr>
        <p:spPr>
          <a:xfrm>
            <a:off x="863022" y="1055524"/>
            <a:ext cx="3503028" cy="9144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Increasing attention to the stochastic dynamics in population balance </a:t>
            </a:r>
            <a:r>
              <a:rPr lang="en-US" sz="1400" baseline="30000" dirty="0"/>
              <a:t>[1]</a:t>
            </a:r>
            <a:r>
              <a:rPr lang="en-US" sz="1400" dirty="0"/>
              <a:t> </a:t>
            </a:r>
            <a:endParaRPr lang="en-US" sz="1600" dirty="0"/>
          </a:p>
        </p:txBody>
      </p:sp>
      <p:grpSp>
        <p:nvGrpSpPr>
          <p:cNvPr id="25" name="Group 24">
            <a:extLst>
              <a:ext uri="{FF2B5EF4-FFF2-40B4-BE49-F238E27FC236}">
                <a16:creationId xmlns:a16="http://schemas.microsoft.com/office/drawing/2014/main" id="{C9EDFECA-BB56-8F81-3A68-01E6B4F33E3E}"/>
              </a:ext>
            </a:extLst>
          </p:cNvPr>
          <p:cNvGrpSpPr/>
          <p:nvPr/>
        </p:nvGrpSpPr>
        <p:grpSpPr>
          <a:xfrm>
            <a:off x="627559" y="2237519"/>
            <a:ext cx="4023360" cy="1463040"/>
            <a:chOff x="627559" y="2237519"/>
            <a:chExt cx="4023360" cy="1463040"/>
          </a:xfrm>
        </p:grpSpPr>
        <p:sp>
          <p:nvSpPr>
            <p:cNvPr id="10" name="Rounded Rectangle 9">
              <a:extLst>
                <a:ext uri="{FF2B5EF4-FFF2-40B4-BE49-F238E27FC236}">
                  <a16:creationId xmlns:a16="http://schemas.microsoft.com/office/drawing/2014/main" id="{A0E91C58-3E03-BF3A-4F83-D6B262F1C001}"/>
                </a:ext>
              </a:extLst>
            </p:cNvPr>
            <p:cNvSpPr/>
            <p:nvPr/>
          </p:nvSpPr>
          <p:spPr>
            <a:xfrm>
              <a:off x="627559" y="2237519"/>
              <a:ext cx="4023360" cy="146304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DD828CF1-7FE3-F2AC-A5E7-9D1C4E0FF9B4}"/>
                </a:ext>
              </a:extLst>
            </p:cNvPr>
            <p:cNvSpPr/>
            <p:nvPr/>
          </p:nvSpPr>
          <p:spPr>
            <a:xfrm>
              <a:off x="808530" y="2699431"/>
              <a:ext cx="1737360" cy="82296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Chemical Master Equation (CME)</a:t>
              </a:r>
            </a:p>
          </p:txBody>
        </p:sp>
        <p:sp>
          <p:nvSpPr>
            <p:cNvPr id="9" name="Rectangle 8">
              <a:extLst>
                <a:ext uri="{FF2B5EF4-FFF2-40B4-BE49-F238E27FC236}">
                  <a16:creationId xmlns:a16="http://schemas.microsoft.com/office/drawing/2014/main" id="{F652460A-6592-C0F7-5378-3F70276CA8B5}"/>
                </a:ext>
              </a:extLst>
            </p:cNvPr>
            <p:cNvSpPr/>
            <p:nvPr/>
          </p:nvSpPr>
          <p:spPr>
            <a:xfrm>
              <a:off x="2726862" y="2699431"/>
              <a:ext cx="1737360" cy="82296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Stochastic Simulation Algorithm (SSA)</a:t>
              </a:r>
            </a:p>
          </p:txBody>
        </p:sp>
        <p:sp>
          <p:nvSpPr>
            <p:cNvPr id="11" name="TextBox 10">
              <a:extLst>
                <a:ext uri="{FF2B5EF4-FFF2-40B4-BE49-F238E27FC236}">
                  <a16:creationId xmlns:a16="http://schemas.microsoft.com/office/drawing/2014/main" id="{494BB9F8-EE98-FD05-9663-F9F61DDA6333}"/>
                </a:ext>
              </a:extLst>
            </p:cNvPr>
            <p:cNvSpPr txBox="1"/>
            <p:nvPr/>
          </p:nvSpPr>
          <p:spPr>
            <a:xfrm>
              <a:off x="727449" y="2277799"/>
              <a:ext cx="2868093" cy="338554"/>
            </a:xfrm>
            <a:prstGeom prst="rect">
              <a:avLst/>
            </a:prstGeom>
            <a:noFill/>
          </p:spPr>
          <p:txBody>
            <a:bodyPr wrap="none" rtlCol="0">
              <a:spAutoFit/>
            </a:bodyPr>
            <a:lstStyle/>
            <a:p>
              <a:r>
                <a:rPr lang="en-US" sz="1600" dirty="0"/>
                <a:t>Stochastic reaction kinetics </a:t>
              </a:r>
              <a:r>
                <a:rPr lang="en-US" sz="1400" baseline="30000" dirty="0"/>
                <a:t>[2]</a:t>
              </a:r>
              <a:endParaRPr lang="en-US" sz="1600" baseline="30000" dirty="0"/>
            </a:p>
          </p:txBody>
        </p:sp>
      </p:grpSp>
      <p:grpSp>
        <p:nvGrpSpPr>
          <p:cNvPr id="26" name="Group 25">
            <a:extLst>
              <a:ext uri="{FF2B5EF4-FFF2-40B4-BE49-F238E27FC236}">
                <a16:creationId xmlns:a16="http://schemas.microsoft.com/office/drawing/2014/main" id="{9DE55A90-3FD4-1570-4807-C2B652B02892}"/>
              </a:ext>
            </a:extLst>
          </p:cNvPr>
          <p:cNvGrpSpPr/>
          <p:nvPr/>
        </p:nvGrpSpPr>
        <p:grpSpPr>
          <a:xfrm>
            <a:off x="627559" y="3968155"/>
            <a:ext cx="4023360" cy="1463040"/>
            <a:chOff x="627559" y="3968155"/>
            <a:chExt cx="4023360" cy="1463040"/>
          </a:xfrm>
        </p:grpSpPr>
        <p:sp>
          <p:nvSpPr>
            <p:cNvPr id="12" name="Rounded Rectangle 11">
              <a:extLst>
                <a:ext uri="{FF2B5EF4-FFF2-40B4-BE49-F238E27FC236}">
                  <a16:creationId xmlns:a16="http://schemas.microsoft.com/office/drawing/2014/main" id="{C2525D13-B2F9-3D37-CA70-385A7DF46902}"/>
                </a:ext>
              </a:extLst>
            </p:cNvPr>
            <p:cNvSpPr/>
            <p:nvPr/>
          </p:nvSpPr>
          <p:spPr>
            <a:xfrm>
              <a:off x="627559" y="3968155"/>
              <a:ext cx="4023360" cy="1463040"/>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TextBox 12">
              <a:extLst>
                <a:ext uri="{FF2B5EF4-FFF2-40B4-BE49-F238E27FC236}">
                  <a16:creationId xmlns:a16="http://schemas.microsoft.com/office/drawing/2014/main" id="{B25C2B4C-5EAD-84E1-3AEE-80B68CFAB3D6}"/>
                </a:ext>
              </a:extLst>
            </p:cNvPr>
            <p:cNvSpPr txBox="1"/>
            <p:nvPr/>
          </p:nvSpPr>
          <p:spPr>
            <a:xfrm>
              <a:off x="721129" y="4004881"/>
              <a:ext cx="3433953" cy="338554"/>
            </a:xfrm>
            <a:prstGeom prst="rect">
              <a:avLst/>
            </a:prstGeom>
            <a:noFill/>
          </p:spPr>
          <p:txBody>
            <a:bodyPr wrap="none" rtlCol="0">
              <a:spAutoFit/>
            </a:bodyPr>
            <a:lstStyle/>
            <a:p>
              <a:r>
                <a:rPr lang="en-US" sz="1600" dirty="0"/>
                <a:t>Reactor modeling under uncertainty</a:t>
              </a:r>
            </a:p>
          </p:txBody>
        </p:sp>
        <p:sp>
          <p:nvSpPr>
            <p:cNvPr id="15" name="Rectangle 14">
              <a:extLst>
                <a:ext uri="{FF2B5EF4-FFF2-40B4-BE49-F238E27FC236}">
                  <a16:creationId xmlns:a16="http://schemas.microsoft.com/office/drawing/2014/main" id="{3D5A975C-AFE5-54F5-2BA4-3F1EDB2EAA56}"/>
                </a:ext>
              </a:extLst>
            </p:cNvPr>
            <p:cNvSpPr/>
            <p:nvPr/>
          </p:nvSpPr>
          <p:spPr>
            <a:xfrm>
              <a:off x="808530" y="4412465"/>
              <a:ext cx="1737360" cy="82296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Stochastic Differential Equation (SDE) </a:t>
              </a:r>
              <a:r>
                <a:rPr lang="en-US" sz="1200" baseline="30000" dirty="0"/>
                <a:t>[3]</a:t>
              </a:r>
              <a:endParaRPr lang="en-US" sz="1400" baseline="30000" dirty="0"/>
            </a:p>
          </p:txBody>
        </p:sp>
        <p:sp>
          <p:nvSpPr>
            <p:cNvPr id="16" name="Rectangle 15">
              <a:extLst>
                <a:ext uri="{FF2B5EF4-FFF2-40B4-BE49-F238E27FC236}">
                  <a16:creationId xmlns:a16="http://schemas.microsoft.com/office/drawing/2014/main" id="{3A1F853E-34C0-E9A6-B339-7ABDC9A0BCCB}"/>
                </a:ext>
              </a:extLst>
            </p:cNvPr>
            <p:cNvSpPr/>
            <p:nvPr/>
          </p:nvSpPr>
          <p:spPr>
            <a:xfrm>
              <a:off x="2726862" y="4412465"/>
              <a:ext cx="1737360" cy="82296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Controller Design </a:t>
              </a:r>
              <a:r>
                <a:rPr lang="en-US" sz="1400" baseline="30000" dirty="0"/>
                <a:t>[4]</a:t>
              </a:r>
              <a:endParaRPr lang="en-US" sz="1600" baseline="30000" dirty="0"/>
            </a:p>
          </p:txBody>
        </p:sp>
      </p:grpSp>
      <p:sp>
        <p:nvSpPr>
          <p:cNvPr id="17" name="TextBox 16">
            <a:extLst>
              <a:ext uri="{FF2B5EF4-FFF2-40B4-BE49-F238E27FC236}">
                <a16:creationId xmlns:a16="http://schemas.microsoft.com/office/drawing/2014/main" id="{AB77B71D-98FE-74CF-D910-BA2ED868BD2F}"/>
              </a:ext>
            </a:extLst>
          </p:cNvPr>
          <p:cNvSpPr txBox="1"/>
          <p:nvPr/>
        </p:nvSpPr>
        <p:spPr>
          <a:xfrm>
            <a:off x="363387" y="5668067"/>
            <a:ext cx="1877437" cy="369332"/>
          </a:xfrm>
          <a:prstGeom prst="rect">
            <a:avLst/>
          </a:prstGeom>
          <a:noFill/>
        </p:spPr>
        <p:txBody>
          <a:bodyPr wrap="none" rtlCol="0">
            <a:spAutoFit/>
          </a:bodyPr>
          <a:lstStyle/>
          <a:p>
            <a:pPr marL="0" indent="0">
              <a:buNone/>
            </a:pPr>
            <a:r>
              <a:rPr lang="en-US" sz="900" dirty="0">
                <a:solidFill>
                  <a:schemeClr val="bg1">
                    <a:lumMod val="75000"/>
                  </a:schemeClr>
                </a:solidFill>
              </a:rPr>
              <a:t>[1] Ramkrishna and Singh (2014)</a:t>
            </a:r>
          </a:p>
          <a:p>
            <a:r>
              <a:rPr lang="en-US" sz="900" dirty="0">
                <a:solidFill>
                  <a:schemeClr val="bg1">
                    <a:lumMod val="75000"/>
                  </a:schemeClr>
                </a:solidFill>
              </a:rPr>
              <a:t>[2] Gillespie (2007)</a:t>
            </a:r>
          </a:p>
        </p:txBody>
      </p:sp>
      <p:sp>
        <p:nvSpPr>
          <p:cNvPr id="18" name="TextBox 17">
            <a:extLst>
              <a:ext uri="{FF2B5EF4-FFF2-40B4-BE49-F238E27FC236}">
                <a16:creationId xmlns:a16="http://schemas.microsoft.com/office/drawing/2014/main" id="{6FFD1002-5860-8656-7F0D-F53120731979}"/>
              </a:ext>
            </a:extLst>
          </p:cNvPr>
          <p:cNvSpPr txBox="1"/>
          <p:nvPr/>
        </p:nvSpPr>
        <p:spPr>
          <a:xfrm>
            <a:off x="2194107" y="5668067"/>
            <a:ext cx="1685077" cy="369332"/>
          </a:xfrm>
          <a:prstGeom prst="rect">
            <a:avLst/>
          </a:prstGeom>
          <a:noFill/>
        </p:spPr>
        <p:txBody>
          <a:bodyPr wrap="none" rtlCol="0">
            <a:spAutoFit/>
          </a:bodyPr>
          <a:lstStyle/>
          <a:p>
            <a:r>
              <a:rPr lang="en-US" sz="900" dirty="0">
                <a:solidFill>
                  <a:schemeClr val="bg1">
                    <a:lumMod val="75000"/>
                  </a:schemeClr>
                </a:solidFill>
              </a:rPr>
              <a:t>[3] Baratti et al. (2021)</a:t>
            </a:r>
          </a:p>
          <a:p>
            <a:pPr marL="0" indent="0">
              <a:buNone/>
            </a:pPr>
            <a:r>
              <a:rPr lang="en-US" sz="900" dirty="0">
                <a:solidFill>
                  <a:schemeClr val="bg1">
                    <a:lumMod val="75000"/>
                  </a:schemeClr>
                </a:solidFill>
              </a:rPr>
              <a:t>[4] Alvarez and Baratti (2023)</a:t>
            </a:r>
          </a:p>
        </p:txBody>
      </p:sp>
      <p:sp>
        <p:nvSpPr>
          <p:cNvPr id="19" name="TextBox 18">
            <a:extLst>
              <a:ext uri="{FF2B5EF4-FFF2-40B4-BE49-F238E27FC236}">
                <a16:creationId xmlns:a16="http://schemas.microsoft.com/office/drawing/2014/main" id="{682A54C3-55B5-256B-E237-48C2F33308C2}"/>
              </a:ext>
            </a:extLst>
          </p:cNvPr>
          <p:cNvSpPr txBox="1"/>
          <p:nvPr/>
        </p:nvSpPr>
        <p:spPr>
          <a:xfrm>
            <a:off x="5640601" y="1140243"/>
            <a:ext cx="6026009" cy="2308324"/>
          </a:xfrm>
          <a:prstGeom prst="rect">
            <a:avLst/>
          </a:prstGeom>
          <a:noFill/>
        </p:spPr>
        <p:txBody>
          <a:bodyPr wrap="none" rtlCol="0">
            <a:spAutoFit/>
          </a:bodyPr>
          <a:lstStyle/>
          <a:p>
            <a:r>
              <a:rPr lang="en-US" b="1" dirty="0"/>
              <a:t>Research focus:</a:t>
            </a:r>
          </a:p>
          <a:p>
            <a:pPr marL="285750" indent="-285750">
              <a:buFont typeface="Arial" panose="020B0604020202020204" pitchFamily="34" charset="0"/>
              <a:buChar char="•"/>
            </a:pPr>
            <a:r>
              <a:rPr lang="en-US" dirty="0"/>
              <a:t>Developing a model for a batch bioreactor using SDEs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Decision making on stochastic systems</a:t>
            </a:r>
          </a:p>
        </p:txBody>
      </p:sp>
      <mc:AlternateContent xmlns:mc="http://schemas.openxmlformats.org/markup-compatibility/2006" xmlns:a14="http://schemas.microsoft.com/office/drawing/2010/main">
        <mc:Choice Requires="a14">
          <p:sp>
            <p:nvSpPr>
              <p:cNvPr id="20" name="Rounded Rectangle 19">
                <a:extLst>
                  <a:ext uri="{FF2B5EF4-FFF2-40B4-BE49-F238E27FC236}">
                    <a16:creationId xmlns:a16="http://schemas.microsoft.com/office/drawing/2014/main" id="{85DAFC9C-CF99-9465-7609-E39E98299458}"/>
                  </a:ext>
                </a:extLst>
              </p:cNvPr>
              <p:cNvSpPr/>
              <p:nvPr/>
            </p:nvSpPr>
            <p:spPr>
              <a:xfrm>
                <a:off x="7120373" y="1894947"/>
                <a:ext cx="3066464" cy="796391"/>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0" name="Rounded Rectangle 19">
                <a:extLst>
                  <a:ext uri="{FF2B5EF4-FFF2-40B4-BE49-F238E27FC236}">
                    <a16:creationId xmlns:a16="http://schemas.microsoft.com/office/drawing/2014/main" id="{85DAFC9C-CF99-9465-7609-E39E98299458}"/>
                  </a:ext>
                </a:extLst>
              </p:cNvPr>
              <p:cNvSpPr>
                <a:spLocks noRot="1" noChangeAspect="1" noMove="1" noResize="1" noEditPoints="1" noAdjustHandles="1" noChangeArrowheads="1" noChangeShapeType="1" noTextEdit="1"/>
              </p:cNvSpPr>
              <p:nvPr/>
            </p:nvSpPr>
            <p:spPr>
              <a:xfrm>
                <a:off x="7120373" y="1894947"/>
                <a:ext cx="3066464" cy="796391"/>
              </a:xfrm>
              <a:prstGeom prst="roundRect">
                <a:avLst/>
              </a:prstGeom>
              <a:blipFill>
                <a:blip r:embed="rId2"/>
                <a:stretch>
                  <a:fillRect/>
                </a:stretch>
              </a:blipFill>
              <a:ln>
                <a:solidFill>
                  <a:schemeClr val="tx1"/>
                </a:solidFill>
              </a:ln>
            </p:spPr>
            <p:txBody>
              <a:bodyPr/>
              <a:lstStyle/>
              <a:p>
                <a:r>
                  <a:rPr lang="en-US">
                    <a:noFill/>
                  </a:rPr>
                  <a:t> </a:t>
                </a:r>
              </a:p>
            </p:txBody>
          </p:sp>
        </mc:Fallback>
      </mc:AlternateContent>
      <p:sp>
        <p:nvSpPr>
          <p:cNvPr id="21" name="Rounded Rectangle 86">
            <a:extLst>
              <a:ext uri="{FF2B5EF4-FFF2-40B4-BE49-F238E27FC236}">
                <a16:creationId xmlns:a16="http://schemas.microsoft.com/office/drawing/2014/main" id="{541516B7-3A4B-F69F-8173-6C24B714FBF5}"/>
              </a:ext>
            </a:extLst>
          </p:cNvPr>
          <p:cNvSpPr/>
          <p:nvPr/>
        </p:nvSpPr>
        <p:spPr>
          <a:xfrm>
            <a:off x="6793669" y="4142606"/>
            <a:ext cx="2768519" cy="1069813"/>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i="1" dirty="0">
                <a:solidFill>
                  <a:schemeClr val="tx1"/>
                </a:solidFill>
              </a:rPr>
              <a:t>When to act under uncertainty?</a:t>
            </a:r>
            <a:endParaRPr lang="en-US" b="1" i="1" dirty="0">
              <a:solidFill>
                <a:schemeClr val="tx1"/>
              </a:solidFill>
            </a:endParaRPr>
          </a:p>
        </p:txBody>
      </p:sp>
      <p:pic>
        <p:nvPicPr>
          <p:cNvPr id="22" name="Graphic 21" descr="Questions with solid fill">
            <a:extLst>
              <a:ext uri="{FF2B5EF4-FFF2-40B4-BE49-F238E27FC236}">
                <a16:creationId xmlns:a16="http://schemas.microsoft.com/office/drawing/2014/main" id="{89F6149E-9E1C-E0D1-D0EF-BC11B763CB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8560" y="3446041"/>
            <a:ext cx="914400" cy="914400"/>
          </a:xfrm>
          <a:prstGeom prst="rect">
            <a:avLst/>
          </a:prstGeom>
        </p:spPr>
      </p:pic>
      <p:sp>
        <p:nvSpPr>
          <p:cNvPr id="23" name="Right Arrow 60">
            <a:extLst>
              <a:ext uri="{FF2B5EF4-FFF2-40B4-BE49-F238E27FC236}">
                <a16:creationId xmlns:a16="http://schemas.microsoft.com/office/drawing/2014/main" id="{C6F26652-1011-BA64-D55D-ECD6B3D42468}"/>
              </a:ext>
            </a:extLst>
          </p:cNvPr>
          <p:cNvSpPr/>
          <p:nvPr/>
        </p:nvSpPr>
        <p:spPr>
          <a:xfrm>
            <a:off x="9679261" y="4547482"/>
            <a:ext cx="310392"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A8E10CE-F96B-A78D-D3DF-8E1079B5FD88}"/>
              </a:ext>
            </a:extLst>
          </p:cNvPr>
          <p:cNvSpPr txBox="1"/>
          <p:nvPr/>
        </p:nvSpPr>
        <p:spPr>
          <a:xfrm>
            <a:off x="10031310" y="4233201"/>
            <a:ext cx="1097283" cy="923330"/>
          </a:xfrm>
          <a:prstGeom prst="rect">
            <a:avLst/>
          </a:prstGeom>
          <a:noFill/>
        </p:spPr>
        <p:txBody>
          <a:bodyPr wrap="square" rtlCol="0">
            <a:spAutoFit/>
          </a:bodyPr>
          <a:lstStyle/>
          <a:p>
            <a:pPr algn="ctr"/>
            <a:r>
              <a:rPr lang="en-US" dirty="0"/>
              <a:t>Optimal stopping problem</a:t>
            </a:r>
          </a:p>
        </p:txBody>
      </p:sp>
      <p:graphicFrame>
        <p:nvGraphicFramePr>
          <p:cNvPr id="27" name="Table 26">
            <a:extLst>
              <a:ext uri="{FF2B5EF4-FFF2-40B4-BE49-F238E27FC236}">
                <a16:creationId xmlns:a16="http://schemas.microsoft.com/office/drawing/2014/main" id="{5F315645-9B41-EC5C-9211-7672DBF0F42E}"/>
              </a:ext>
            </a:extLst>
          </p:cNvPr>
          <p:cNvGraphicFramePr>
            <a:graphicFrameLocks noGrp="1"/>
          </p:cNvGraphicFramePr>
          <p:nvPr>
            <p:extLst>
              <p:ext uri="{D42A27DB-BD31-4B8C-83A1-F6EECF244321}">
                <p14:modId xmlns:p14="http://schemas.microsoft.com/office/powerpoint/2010/main" val="99534911"/>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sng"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47623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500"/>
                                        <p:tgtEl>
                                          <p:spTgt spid="19">
                                            <p:txEl>
                                              <p:pRg st="1" end="1"/>
                                            </p:txEl>
                                          </p:spTgt>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xEl>
                                              <p:pRg st="7" end="7"/>
                                            </p:txEl>
                                          </p:spTgt>
                                        </p:tgtEl>
                                        <p:attrNameLst>
                                          <p:attrName>style.visibility</p:attrName>
                                        </p:attrNameLst>
                                      </p:cBhvr>
                                      <p:to>
                                        <p:strVal val="visible"/>
                                      </p:to>
                                    </p:set>
                                    <p:animEffect transition="in" filter="fade">
                                      <p:cBhvr>
                                        <p:cTn id="28" dur="500"/>
                                        <p:tgtEl>
                                          <p:spTgt spid="19">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1" animBg="1"/>
      <p:bldP spid="21" grpId="0" animBg="1"/>
      <p:bldP spid="23" grpId="0" animBg="1"/>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D534D-2539-519F-6B43-A78EB7204444}"/>
            </a:ext>
          </a:extLst>
        </p:cNvPr>
        <p:cNvGrpSpPr/>
        <p:nvPr/>
      </p:nvGrpSpPr>
      <p:grpSpPr>
        <a:xfrm>
          <a:off x="0" y="0"/>
          <a:ext cx="0" cy="0"/>
          <a:chOff x="0" y="0"/>
          <a:chExt cx="0" cy="0"/>
        </a:xfrm>
      </p:grpSpPr>
      <p:sp>
        <p:nvSpPr>
          <p:cNvPr id="6" name="Text Placeholder 3">
            <a:extLst>
              <a:ext uri="{FF2B5EF4-FFF2-40B4-BE49-F238E27FC236}">
                <a16:creationId xmlns:a16="http://schemas.microsoft.com/office/drawing/2014/main" id="{48304083-BAE2-38EF-FA40-31A51E269693}"/>
              </a:ext>
            </a:extLst>
          </p:cNvPr>
          <p:cNvSpPr txBox="1">
            <a:spLocks/>
          </p:cNvSpPr>
          <p:nvPr/>
        </p:nvSpPr>
        <p:spPr>
          <a:xfrm>
            <a:off x="382587" y="1000125"/>
            <a:ext cx="5802455" cy="4670425"/>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Second Ensemble Set: </a:t>
            </a:r>
          </a:p>
          <a:p>
            <a:r>
              <a:rPr lang="en-US" dirty="0"/>
              <a:t>Valid scenarios at final time: 3,006/5,000</a:t>
            </a:r>
          </a:p>
          <a:p>
            <a:r>
              <a:rPr lang="en-US" dirty="0"/>
              <a:t>Regression of the expected optimal reward uses all scenarios at every time step</a:t>
            </a:r>
          </a:p>
          <a:p>
            <a:endParaRPr lang="en-US" dirty="0"/>
          </a:p>
          <a:p>
            <a:endParaRPr lang="en-US" dirty="0"/>
          </a:p>
          <a:p>
            <a:endParaRPr lang="en-US" dirty="0"/>
          </a:p>
          <a:p>
            <a:endParaRPr lang="en-US" dirty="0"/>
          </a:p>
          <a:p>
            <a:endParaRPr lang="en-US" dirty="0"/>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 name="Title 1">
            <a:extLst>
              <a:ext uri="{FF2B5EF4-FFF2-40B4-BE49-F238E27FC236}">
                <a16:creationId xmlns:a16="http://schemas.microsoft.com/office/drawing/2014/main" id="{1374EE94-1F30-F605-B949-C504A7CE9427}"/>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EFC30B6D-2B0F-3B30-60AB-5E73B8B5E8BC}"/>
              </a:ext>
            </a:extLst>
          </p:cNvPr>
          <p:cNvSpPr>
            <a:spLocks noGrp="1"/>
          </p:cNvSpPr>
          <p:nvPr>
            <p:ph type="ftr" sz="quarter" idx="12"/>
          </p:nvPr>
        </p:nvSpPr>
        <p:spPr/>
        <p:txBody>
          <a:bodyPr/>
          <a:lstStyle/>
          <a:p>
            <a:pPr>
              <a:defRPr/>
            </a:pPr>
            <a:r>
              <a:rPr lang="de-DE" dirty="0"/>
              <a:t>Backup</a:t>
            </a:r>
          </a:p>
        </p:txBody>
      </p:sp>
      <p:graphicFrame>
        <p:nvGraphicFramePr>
          <p:cNvPr id="5" name="Table 4">
            <a:extLst>
              <a:ext uri="{FF2B5EF4-FFF2-40B4-BE49-F238E27FC236}">
                <a16:creationId xmlns:a16="http://schemas.microsoft.com/office/drawing/2014/main" id="{9169AFD2-6162-B4C3-245C-5FDAEB698C50}"/>
              </a:ext>
            </a:extLst>
          </p:cNvPr>
          <p:cNvGraphicFramePr>
            <a:graphicFrameLocks noGrp="1"/>
          </p:cNvGraphicFramePr>
          <p:nvPr/>
        </p:nvGraphicFramePr>
        <p:xfrm>
          <a:off x="988576" y="2318992"/>
          <a:ext cx="4255384" cy="111252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r>
                        <a:rPr lang="en-US" b="0" dirty="0"/>
                        <a:t>Deterministic hit time</a:t>
                      </a:r>
                    </a:p>
                  </a:txBody>
                  <a:tcPr/>
                </a:tc>
                <a:tc>
                  <a:txBody>
                    <a:bodyPr/>
                    <a:lstStyle/>
                    <a:p>
                      <a:r>
                        <a:rPr lang="en-US" b="0" dirty="0"/>
                        <a:t>35.7h</a:t>
                      </a:r>
                    </a:p>
                  </a:txBody>
                  <a:tcPr/>
                </a:tc>
                <a:extLst>
                  <a:ext uri="{0D108BD9-81ED-4DB2-BD59-A6C34878D82A}">
                    <a16:rowId xmlns:a16="http://schemas.microsoft.com/office/drawing/2014/main" val="830301594"/>
                  </a:ext>
                </a:extLst>
              </a:tr>
              <a:tr h="370840">
                <a:tc>
                  <a:txBody>
                    <a:bodyPr/>
                    <a:lstStyle/>
                    <a:p>
                      <a:r>
                        <a:rPr lang="en-US" dirty="0"/>
                        <a:t>Average optimal stop time</a:t>
                      </a:r>
                    </a:p>
                  </a:txBody>
                  <a:tcPr/>
                </a:tc>
                <a:tc>
                  <a:txBody>
                    <a:bodyPr/>
                    <a:lstStyle/>
                    <a:p>
                      <a:r>
                        <a:rPr lang="en-US" dirty="0"/>
                        <a:t>33h</a:t>
                      </a:r>
                    </a:p>
                  </a:txBody>
                  <a:tcPr/>
                </a:tc>
                <a:extLst>
                  <a:ext uri="{0D108BD9-81ED-4DB2-BD59-A6C34878D82A}">
                    <a16:rowId xmlns:a16="http://schemas.microsoft.com/office/drawing/2014/main" val="124392197"/>
                  </a:ext>
                </a:extLst>
              </a:tr>
              <a:tr h="370840">
                <a:tc>
                  <a:txBody>
                    <a:bodyPr/>
                    <a:lstStyle/>
                    <a:p>
                      <a:r>
                        <a:rPr lang="en-US" dirty="0"/>
                        <a:t>Average stochastic hit time</a:t>
                      </a:r>
                    </a:p>
                  </a:txBody>
                  <a:tcPr/>
                </a:tc>
                <a:tc>
                  <a:txBody>
                    <a:bodyPr/>
                    <a:lstStyle/>
                    <a:p>
                      <a:r>
                        <a:rPr lang="en-US" dirty="0"/>
                        <a:t>32.6h</a:t>
                      </a:r>
                    </a:p>
                  </a:txBody>
                  <a:tcPr/>
                </a:tc>
                <a:extLst>
                  <a:ext uri="{0D108BD9-81ED-4DB2-BD59-A6C34878D82A}">
                    <a16:rowId xmlns:a16="http://schemas.microsoft.com/office/drawing/2014/main" val="2360349360"/>
                  </a:ext>
                </a:extLst>
              </a:tr>
            </a:tbl>
          </a:graphicData>
        </a:graphic>
      </p:graphicFrame>
      <p:pic>
        <p:nvPicPr>
          <p:cNvPr id="8" name="Picture 7">
            <a:extLst>
              <a:ext uri="{FF2B5EF4-FFF2-40B4-BE49-F238E27FC236}">
                <a16:creationId xmlns:a16="http://schemas.microsoft.com/office/drawing/2014/main" id="{7CBF842F-6A97-35E2-E0C7-28C7FE87A97C}"/>
              </a:ext>
            </a:extLst>
          </p:cNvPr>
          <p:cNvPicPr>
            <a:picLocks noChangeAspect="1"/>
          </p:cNvPicPr>
          <p:nvPr/>
        </p:nvPicPr>
        <p:blipFill>
          <a:blip r:embed="rId3"/>
          <a:stretch>
            <a:fillRect/>
          </a:stretch>
        </p:blipFill>
        <p:spPr>
          <a:xfrm>
            <a:off x="6321600" y="1150835"/>
            <a:ext cx="5486400" cy="3657600"/>
          </a:xfrm>
          <a:prstGeom prst="rect">
            <a:avLst/>
          </a:prstGeom>
        </p:spPr>
      </p:pic>
      <p:graphicFrame>
        <p:nvGraphicFramePr>
          <p:cNvPr id="4" name="Table 3">
            <a:extLst>
              <a:ext uri="{FF2B5EF4-FFF2-40B4-BE49-F238E27FC236}">
                <a16:creationId xmlns:a16="http://schemas.microsoft.com/office/drawing/2014/main" id="{6674E0F3-B727-4527-F6D2-427037AB6525}"/>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1980448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E278D-AC4A-7702-4D90-41859269069A}"/>
            </a:ext>
          </a:extLst>
        </p:cNvPr>
        <p:cNvGrpSpPr/>
        <p:nvPr/>
      </p:nvGrpSpPr>
      <p:grpSpPr>
        <a:xfrm>
          <a:off x="0" y="0"/>
          <a:ext cx="0" cy="0"/>
          <a:chOff x="0" y="0"/>
          <a:chExt cx="0" cy="0"/>
        </a:xfrm>
      </p:grpSpPr>
      <p:sp>
        <p:nvSpPr>
          <p:cNvPr id="8" name="Text Placeholder 3">
            <a:extLst>
              <a:ext uri="{FF2B5EF4-FFF2-40B4-BE49-F238E27FC236}">
                <a16:creationId xmlns:a16="http://schemas.microsoft.com/office/drawing/2014/main" id="{1B438D17-45AA-8155-C766-95DB95EFB8AB}"/>
              </a:ext>
            </a:extLst>
          </p:cNvPr>
          <p:cNvSpPr txBox="1">
            <a:spLocks/>
          </p:cNvSpPr>
          <p:nvPr/>
        </p:nvSpPr>
        <p:spPr>
          <a:xfrm>
            <a:off x="382587" y="1000125"/>
            <a:ext cx="5802455" cy="4670425"/>
          </a:xfrm>
          <a:prstGeom prst="rect">
            <a:avLst/>
          </a:prstGeom>
        </p:spPr>
        <p:txBody>
          <a:bodyPr lIns="0" tIns="0" rIns="0" bIns="0"/>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Second Ensemble Set: </a:t>
            </a:r>
          </a:p>
          <a:p>
            <a:r>
              <a:rPr lang="en-US" dirty="0"/>
              <a:t>Valid scenarios at final time: 3,006/5,000</a:t>
            </a:r>
          </a:p>
          <a:p>
            <a:r>
              <a:rPr lang="en-US" dirty="0"/>
              <a:t>Regression of the expected optimal reward uses all scenarios at every time step</a:t>
            </a:r>
          </a:p>
          <a:p>
            <a:endParaRPr lang="en-US" dirty="0"/>
          </a:p>
          <a:p>
            <a:endParaRPr lang="en-US" dirty="0"/>
          </a:p>
          <a:p>
            <a:endParaRPr lang="en-US" dirty="0"/>
          </a:p>
          <a:p>
            <a:endParaRPr lang="en-US" dirty="0"/>
          </a:p>
          <a:p>
            <a:endParaRPr lang="en-US" dirty="0"/>
          </a:p>
          <a:p>
            <a:endParaRPr lang="en-US" dirty="0"/>
          </a:p>
          <a:p>
            <a:r>
              <a:rPr lang="en-US" dirty="0"/>
              <a:t>KS Test confirms the statistical difference of the distributions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 name="Title 1">
            <a:extLst>
              <a:ext uri="{FF2B5EF4-FFF2-40B4-BE49-F238E27FC236}">
                <a16:creationId xmlns:a16="http://schemas.microsoft.com/office/drawing/2014/main" id="{C46E522D-B0E8-99AF-1D27-3375C6935457}"/>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B206055B-9F38-63AB-7C8D-086C0DDE8BA0}"/>
              </a:ext>
            </a:extLst>
          </p:cNvPr>
          <p:cNvSpPr>
            <a:spLocks noGrp="1"/>
          </p:cNvSpPr>
          <p:nvPr>
            <p:ph type="ftr" sz="quarter" idx="12"/>
          </p:nvPr>
        </p:nvSpPr>
        <p:spPr/>
        <p:txBody>
          <a:bodyPr/>
          <a:lstStyle/>
          <a:p>
            <a:pPr>
              <a:defRPr/>
            </a:pPr>
            <a:r>
              <a:rPr lang="de-DE" dirty="0"/>
              <a:t>Backup</a:t>
            </a:r>
          </a:p>
        </p:txBody>
      </p:sp>
      <p:graphicFrame>
        <p:nvGraphicFramePr>
          <p:cNvPr id="5" name="Table 4">
            <a:extLst>
              <a:ext uri="{FF2B5EF4-FFF2-40B4-BE49-F238E27FC236}">
                <a16:creationId xmlns:a16="http://schemas.microsoft.com/office/drawing/2014/main" id="{47510715-0CC7-380B-C505-46A8DBF9190C}"/>
              </a:ext>
            </a:extLst>
          </p:cNvPr>
          <p:cNvGraphicFramePr>
            <a:graphicFrameLocks noGrp="1"/>
          </p:cNvGraphicFramePr>
          <p:nvPr/>
        </p:nvGraphicFramePr>
        <p:xfrm>
          <a:off x="998625" y="2315616"/>
          <a:ext cx="4255384" cy="111252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r>
                        <a:rPr lang="en-US" b="0" dirty="0"/>
                        <a:t>Deterministic hit time</a:t>
                      </a:r>
                    </a:p>
                  </a:txBody>
                  <a:tcPr/>
                </a:tc>
                <a:tc>
                  <a:txBody>
                    <a:bodyPr/>
                    <a:lstStyle/>
                    <a:p>
                      <a:r>
                        <a:rPr lang="en-US" b="0" dirty="0"/>
                        <a:t>35.7h</a:t>
                      </a:r>
                    </a:p>
                  </a:txBody>
                  <a:tcPr/>
                </a:tc>
                <a:extLst>
                  <a:ext uri="{0D108BD9-81ED-4DB2-BD59-A6C34878D82A}">
                    <a16:rowId xmlns:a16="http://schemas.microsoft.com/office/drawing/2014/main" val="830301594"/>
                  </a:ext>
                </a:extLst>
              </a:tr>
              <a:tr h="370840">
                <a:tc>
                  <a:txBody>
                    <a:bodyPr/>
                    <a:lstStyle/>
                    <a:p>
                      <a:r>
                        <a:rPr lang="en-US" dirty="0"/>
                        <a:t>Average optimal stop time</a:t>
                      </a:r>
                    </a:p>
                  </a:txBody>
                  <a:tcPr/>
                </a:tc>
                <a:tc>
                  <a:txBody>
                    <a:bodyPr/>
                    <a:lstStyle/>
                    <a:p>
                      <a:r>
                        <a:rPr lang="en-US" dirty="0"/>
                        <a:t>33h</a:t>
                      </a:r>
                    </a:p>
                  </a:txBody>
                  <a:tcPr/>
                </a:tc>
                <a:extLst>
                  <a:ext uri="{0D108BD9-81ED-4DB2-BD59-A6C34878D82A}">
                    <a16:rowId xmlns:a16="http://schemas.microsoft.com/office/drawing/2014/main" val="124392197"/>
                  </a:ext>
                </a:extLst>
              </a:tr>
              <a:tr h="370840">
                <a:tc>
                  <a:txBody>
                    <a:bodyPr/>
                    <a:lstStyle/>
                    <a:p>
                      <a:r>
                        <a:rPr lang="en-US" dirty="0"/>
                        <a:t>Average stochastic hit time</a:t>
                      </a:r>
                    </a:p>
                  </a:txBody>
                  <a:tcPr/>
                </a:tc>
                <a:tc>
                  <a:txBody>
                    <a:bodyPr/>
                    <a:lstStyle/>
                    <a:p>
                      <a:r>
                        <a:rPr lang="en-US" dirty="0"/>
                        <a:t>32.6h</a:t>
                      </a:r>
                    </a:p>
                  </a:txBody>
                  <a:tcPr/>
                </a:tc>
                <a:extLst>
                  <a:ext uri="{0D108BD9-81ED-4DB2-BD59-A6C34878D82A}">
                    <a16:rowId xmlns:a16="http://schemas.microsoft.com/office/drawing/2014/main" val="2360349360"/>
                  </a:ext>
                </a:extLst>
              </a:tr>
            </a:tbl>
          </a:graphicData>
        </a:graphic>
      </p:graphicFrame>
      <p:graphicFrame>
        <p:nvGraphicFramePr>
          <p:cNvPr id="15" name="Table 14">
            <a:extLst>
              <a:ext uri="{FF2B5EF4-FFF2-40B4-BE49-F238E27FC236}">
                <a16:creationId xmlns:a16="http://schemas.microsoft.com/office/drawing/2014/main" id="{6B2BD5B7-0F83-5933-9791-A98F62D89281}"/>
              </a:ext>
            </a:extLst>
          </p:cNvPr>
          <p:cNvGraphicFramePr>
            <a:graphicFrameLocks noGrp="1"/>
          </p:cNvGraphicFramePr>
          <p:nvPr/>
        </p:nvGraphicFramePr>
        <p:xfrm>
          <a:off x="998625" y="4437595"/>
          <a:ext cx="4255384" cy="74168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r>
                        <a:rPr lang="en-US" b="0" dirty="0"/>
                        <a:t>Max. difference</a:t>
                      </a:r>
                    </a:p>
                  </a:txBody>
                  <a:tcPr/>
                </a:tc>
                <a:tc>
                  <a:txBody>
                    <a:bodyPr/>
                    <a:lstStyle/>
                    <a:p>
                      <a:r>
                        <a:rPr lang="en-US" b="0" dirty="0"/>
                        <a:t>4.8%</a:t>
                      </a:r>
                    </a:p>
                  </a:txBody>
                  <a:tcPr/>
                </a:tc>
                <a:extLst>
                  <a:ext uri="{0D108BD9-81ED-4DB2-BD59-A6C34878D82A}">
                    <a16:rowId xmlns:a16="http://schemas.microsoft.com/office/drawing/2014/main" val="830301594"/>
                  </a:ext>
                </a:extLst>
              </a:tr>
              <a:tr h="370840">
                <a:tc>
                  <a:txBody>
                    <a:bodyPr/>
                    <a:lstStyle/>
                    <a:p>
                      <a:r>
                        <a:rPr lang="en-US" dirty="0"/>
                        <a:t>Two-sided p-value</a:t>
                      </a:r>
                    </a:p>
                  </a:txBody>
                  <a:tcPr/>
                </a:tc>
                <a:tc>
                  <a:txBody>
                    <a:bodyPr/>
                    <a:lstStyle/>
                    <a:p>
                      <a:r>
                        <a:rPr lang="en-US" dirty="0"/>
                        <a:t>0.002</a:t>
                      </a:r>
                    </a:p>
                  </a:txBody>
                  <a:tcPr/>
                </a:tc>
                <a:extLst>
                  <a:ext uri="{0D108BD9-81ED-4DB2-BD59-A6C34878D82A}">
                    <a16:rowId xmlns:a16="http://schemas.microsoft.com/office/drawing/2014/main" val="124392197"/>
                  </a:ext>
                </a:extLst>
              </a:tr>
            </a:tbl>
          </a:graphicData>
        </a:graphic>
      </p:graphicFrame>
      <p:pic>
        <p:nvPicPr>
          <p:cNvPr id="18" name="Picture 17">
            <a:extLst>
              <a:ext uri="{FF2B5EF4-FFF2-40B4-BE49-F238E27FC236}">
                <a16:creationId xmlns:a16="http://schemas.microsoft.com/office/drawing/2014/main" id="{181ED0F6-B098-8196-CF27-A83549C6C44A}"/>
              </a:ext>
            </a:extLst>
          </p:cNvPr>
          <p:cNvPicPr>
            <a:picLocks noChangeAspect="1"/>
          </p:cNvPicPr>
          <p:nvPr/>
        </p:nvPicPr>
        <p:blipFill>
          <a:blip r:embed="rId2"/>
          <a:stretch>
            <a:fillRect/>
          </a:stretch>
        </p:blipFill>
        <p:spPr>
          <a:xfrm>
            <a:off x="6321600" y="1150835"/>
            <a:ext cx="5486400" cy="3657600"/>
          </a:xfrm>
          <a:prstGeom prst="rect">
            <a:avLst/>
          </a:prstGeom>
        </p:spPr>
      </p:pic>
      <p:sp>
        <p:nvSpPr>
          <p:cNvPr id="14" name="Rounded Rectangle 5">
            <a:extLst>
              <a:ext uri="{FF2B5EF4-FFF2-40B4-BE49-F238E27FC236}">
                <a16:creationId xmlns:a16="http://schemas.microsoft.com/office/drawing/2014/main" id="{956CCF2F-5867-82C5-C530-3096A51BF46B}"/>
              </a:ext>
            </a:extLst>
          </p:cNvPr>
          <p:cNvSpPr/>
          <p:nvPr/>
        </p:nvSpPr>
        <p:spPr>
          <a:xfrm>
            <a:off x="6418654" y="4928116"/>
            <a:ext cx="5486399" cy="975918"/>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Accurate identification of hitting times through LSMC possible if only valid scenarios are used</a:t>
            </a:r>
          </a:p>
        </p:txBody>
      </p:sp>
      <p:graphicFrame>
        <p:nvGraphicFramePr>
          <p:cNvPr id="4" name="Table 3">
            <a:extLst>
              <a:ext uri="{FF2B5EF4-FFF2-40B4-BE49-F238E27FC236}">
                <a16:creationId xmlns:a16="http://schemas.microsoft.com/office/drawing/2014/main" id="{710D6E79-DCA8-FDCC-23DA-D16ED5BE70F0}"/>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94786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05718-AC13-40ED-8E98-2E34956E55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527E2-9ADA-59C2-5295-F0CB0C64C43E}"/>
              </a:ext>
            </a:extLst>
          </p:cNvPr>
          <p:cNvSpPr>
            <a:spLocks noGrp="1"/>
          </p:cNvSpPr>
          <p:nvPr>
            <p:ph type="title"/>
          </p:nvPr>
        </p:nvSpPr>
        <p:spPr/>
        <p:txBody>
          <a:bodyPr/>
          <a:lstStyle/>
          <a:p>
            <a:r>
              <a:rPr lang="en-US" dirty="0"/>
              <a:t>Results</a:t>
            </a:r>
          </a:p>
        </p:txBody>
      </p:sp>
      <p:sp>
        <p:nvSpPr>
          <p:cNvPr id="3" name="Footer Placeholder 2">
            <a:extLst>
              <a:ext uri="{FF2B5EF4-FFF2-40B4-BE49-F238E27FC236}">
                <a16:creationId xmlns:a16="http://schemas.microsoft.com/office/drawing/2014/main" id="{0FAB21D2-F2DE-6E69-BA55-4F544497ECCA}"/>
              </a:ext>
            </a:extLst>
          </p:cNvPr>
          <p:cNvSpPr>
            <a:spLocks noGrp="1"/>
          </p:cNvSpPr>
          <p:nvPr>
            <p:ph type="ftr" sz="quarter" idx="12"/>
          </p:nvPr>
        </p:nvSpPr>
        <p:spPr/>
        <p:txBody>
          <a:bodyPr/>
          <a:lstStyle/>
          <a:p>
            <a:pPr>
              <a:defRPr/>
            </a:pPr>
            <a:r>
              <a:rPr lang="de-DE" dirty="0"/>
              <a:t>Backup</a:t>
            </a:r>
          </a:p>
        </p:txBody>
      </p:sp>
      <p:sp>
        <p:nvSpPr>
          <p:cNvPr id="4" name="Text Placeholder 3">
            <a:extLst>
              <a:ext uri="{FF2B5EF4-FFF2-40B4-BE49-F238E27FC236}">
                <a16:creationId xmlns:a16="http://schemas.microsoft.com/office/drawing/2014/main" id="{18F770E9-D2C5-DC3A-1111-870887B6CFDE}"/>
              </a:ext>
            </a:extLst>
          </p:cNvPr>
          <p:cNvSpPr>
            <a:spLocks noGrp="1"/>
          </p:cNvSpPr>
          <p:nvPr>
            <p:ph type="body" sz="quarter" idx="14"/>
          </p:nvPr>
        </p:nvSpPr>
        <p:spPr>
          <a:xfrm>
            <a:off x="383118" y="1506308"/>
            <a:ext cx="5486400" cy="4671294"/>
          </a:xfrm>
        </p:spPr>
        <p:txBody>
          <a:bodyPr/>
          <a:lstStyle/>
          <a:p>
            <a:pPr marL="0" indent="0">
              <a:buNone/>
            </a:pPr>
            <a:r>
              <a:rPr lang="en-US" dirty="0"/>
              <a:t>First Ensemble Set: 2,934/5,000 scenarios</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Similarity of the distribution is further confirmed through KS test</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A06954BB-690C-9522-0481-C3EA27ADB750}"/>
              </a:ext>
            </a:extLst>
          </p:cNvPr>
          <p:cNvPicPr>
            <a:picLocks noChangeAspect="1"/>
          </p:cNvPicPr>
          <p:nvPr/>
        </p:nvPicPr>
        <p:blipFill>
          <a:blip r:embed="rId2"/>
          <a:stretch>
            <a:fillRect/>
          </a:stretch>
        </p:blipFill>
        <p:spPr>
          <a:xfrm>
            <a:off x="6321600" y="1506308"/>
            <a:ext cx="5486400" cy="3657600"/>
          </a:xfrm>
          <a:prstGeom prst="rect">
            <a:avLst/>
          </a:prstGeom>
        </p:spPr>
      </p:pic>
      <p:graphicFrame>
        <p:nvGraphicFramePr>
          <p:cNvPr id="5" name="Table 4">
            <a:extLst>
              <a:ext uri="{FF2B5EF4-FFF2-40B4-BE49-F238E27FC236}">
                <a16:creationId xmlns:a16="http://schemas.microsoft.com/office/drawing/2014/main" id="{AE28CE67-3623-62E6-101C-5CEB89AB1254}"/>
              </a:ext>
            </a:extLst>
          </p:cNvPr>
          <p:cNvGraphicFramePr>
            <a:graphicFrameLocks noGrp="1"/>
          </p:cNvGraphicFramePr>
          <p:nvPr/>
        </p:nvGraphicFramePr>
        <p:xfrm>
          <a:off x="998626" y="2013155"/>
          <a:ext cx="4255384" cy="111252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r>
                        <a:rPr lang="en-US" b="0" dirty="0"/>
                        <a:t>Deterministic hit time</a:t>
                      </a:r>
                    </a:p>
                  </a:txBody>
                  <a:tcPr/>
                </a:tc>
                <a:tc>
                  <a:txBody>
                    <a:bodyPr/>
                    <a:lstStyle/>
                    <a:p>
                      <a:r>
                        <a:rPr lang="en-US" b="0" dirty="0"/>
                        <a:t>35.7h</a:t>
                      </a:r>
                    </a:p>
                  </a:txBody>
                  <a:tcPr/>
                </a:tc>
                <a:extLst>
                  <a:ext uri="{0D108BD9-81ED-4DB2-BD59-A6C34878D82A}">
                    <a16:rowId xmlns:a16="http://schemas.microsoft.com/office/drawing/2014/main" val="830301594"/>
                  </a:ext>
                </a:extLst>
              </a:tr>
              <a:tr h="370840">
                <a:tc>
                  <a:txBody>
                    <a:bodyPr/>
                    <a:lstStyle/>
                    <a:p>
                      <a:r>
                        <a:rPr lang="en-US" dirty="0"/>
                        <a:t>Average optimal stop time</a:t>
                      </a:r>
                    </a:p>
                  </a:txBody>
                  <a:tcPr/>
                </a:tc>
                <a:tc>
                  <a:txBody>
                    <a:bodyPr/>
                    <a:lstStyle/>
                    <a:p>
                      <a:r>
                        <a:rPr lang="en-US" dirty="0"/>
                        <a:t>32.9h</a:t>
                      </a:r>
                    </a:p>
                  </a:txBody>
                  <a:tcPr/>
                </a:tc>
                <a:extLst>
                  <a:ext uri="{0D108BD9-81ED-4DB2-BD59-A6C34878D82A}">
                    <a16:rowId xmlns:a16="http://schemas.microsoft.com/office/drawing/2014/main" val="124392197"/>
                  </a:ext>
                </a:extLst>
              </a:tr>
              <a:tr h="370840">
                <a:tc>
                  <a:txBody>
                    <a:bodyPr/>
                    <a:lstStyle/>
                    <a:p>
                      <a:r>
                        <a:rPr lang="en-US" dirty="0"/>
                        <a:t>Average stochastic hit time</a:t>
                      </a:r>
                    </a:p>
                  </a:txBody>
                  <a:tcPr/>
                </a:tc>
                <a:tc>
                  <a:txBody>
                    <a:bodyPr/>
                    <a:lstStyle/>
                    <a:p>
                      <a:r>
                        <a:rPr lang="en-US" dirty="0"/>
                        <a:t>32.9h</a:t>
                      </a:r>
                    </a:p>
                  </a:txBody>
                  <a:tcPr/>
                </a:tc>
                <a:extLst>
                  <a:ext uri="{0D108BD9-81ED-4DB2-BD59-A6C34878D82A}">
                    <a16:rowId xmlns:a16="http://schemas.microsoft.com/office/drawing/2014/main" val="2360349360"/>
                  </a:ext>
                </a:extLst>
              </a:tr>
            </a:tbl>
          </a:graphicData>
        </a:graphic>
      </p:graphicFrame>
      <p:pic>
        <p:nvPicPr>
          <p:cNvPr id="8" name="Picture 7">
            <a:extLst>
              <a:ext uri="{FF2B5EF4-FFF2-40B4-BE49-F238E27FC236}">
                <a16:creationId xmlns:a16="http://schemas.microsoft.com/office/drawing/2014/main" id="{B80031F5-FBDF-996F-1A3E-9B96A61202C0}"/>
              </a:ext>
            </a:extLst>
          </p:cNvPr>
          <p:cNvPicPr>
            <a:picLocks noChangeAspect="1"/>
          </p:cNvPicPr>
          <p:nvPr/>
        </p:nvPicPr>
        <p:blipFill>
          <a:blip r:embed="rId3"/>
          <a:stretch>
            <a:fillRect/>
          </a:stretch>
        </p:blipFill>
        <p:spPr>
          <a:xfrm>
            <a:off x="6321600" y="1506308"/>
            <a:ext cx="5486400" cy="3657600"/>
          </a:xfrm>
          <a:prstGeom prst="rect">
            <a:avLst/>
          </a:prstGeom>
        </p:spPr>
      </p:pic>
      <p:graphicFrame>
        <p:nvGraphicFramePr>
          <p:cNvPr id="15" name="Table 14">
            <a:extLst>
              <a:ext uri="{FF2B5EF4-FFF2-40B4-BE49-F238E27FC236}">
                <a16:creationId xmlns:a16="http://schemas.microsoft.com/office/drawing/2014/main" id="{39B408DF-E3D8-269E-2031-19D2AD50F103}"/>
              </a:ext>
            </a:extLst>
          </p:cNvPr>
          <p:cNvGraphicFramePr>
            <a:graphicFrameLocks noGrp="1"/>
          </p:cNvGraphicFramePr>
          <p:nvPr/>
        </p:nvGraphicFramePr>
        <p:xfrm>
          <a:off x="998626" y="4280798"/>
          <a:ext cx="4255384" cy="741680"/>
        </p:xfrm>
        <a:graphic>
          <a:graphicData uri="http://schemas.openxmlformats.org/drawingml/2006/table">
            <a:tbl>
              <a:tblPr firstRow="1" bandRow="1">
                <a:tableStyleId>{9D7B26C5-4107-4FEC-AEDC-1716B250A1EF}</a:tableStyleId>
              </a:tblPr>
              <a:tblGrid>
                <a:gridCol w="3108227">
                  <a:extLst>
                    <a:ext uri="{9D8B030D-6E8A-4147-A177-3AD203B41FA5}">
                      <a16:colId xmlns:a16="http://schemas.microsoft.com/office/drawing/2014/main" val="2568310617"/>
                    </a:ext>
                  </a:extLst>
                </a:gridCol>
                <a:gridCol w="1147157">
                  <a:extLst>
                    <a:ext uri="{9D8B030D-6E8A-4147-A177-3AD203B41FA5}">
                      <a16:colId xmlns:a16="http://schemas.microsoft.com/office/drawing/2014/main" val="150364537"/>
                    </a:ext>
                  </a:extLst>
                </a:gridCol>
              </a:tblGrid>
              <a:tr h="370840">
                <a:tc>
                  <a:txBody>
                    <a:bodyPr/>
                    <a:lstStyle/>
                    <a:p>
                      <a:r>
                        <a:rPr lang="en-US" b="0" dirty="0"/>
                        <a:t>Max. difference</a:t>
                      </a:r>
                    </a:p>
                  </a:txBody>
                  <a:tcPr/>
                </a:tc>
                <a:tc>
                  <a:txBody>
                    <a:bodyPr/>
                    <a:lstStyle/>
                    <a:p>
                      <a:r>
                        <a:rPr lang="en-US" b="0" dirty="0"/>
                        <a:t>0.14%</a:t>
                      </a:r>
                    </a:p>
                  </a:txBody>
                  <a:tcPr/>
                </a:tc>
                <a:extLst>
                  <a:ext uri="{0D108BD9-81ED-4DB2-BD59-A6C34878D82A}">
                    <a16:rowId xmlns:a16="http://schemas.microsoft.com/office/drawing/2014/main" val="830301594"/>
                  </a:ext>
                </a:extLst>
              </a:tr>
              <a:tr h="370840">
                <a:tc>
                  <a:txBody>
                    <a:bodyPr/>
                    <a:lstStyle/>
                    <a:p>
                      <a:r>
                        <a:rPr lang="en-US" dirty="0"/>
                        <a:t>Two-sided p-value</a:t>
                      </a:r>
                    </a:p>
                  </a:txBody>
                  <a:tcPr/>
                </a:tc>
                <a:tc>
                  <a:txBody>
                    <a:bodyPr/>
                    <a:lstStyle/>
                    <a:p>
                      <a:r>
                        <a:rPr lang="en-US" dirty="0"/>
                        <a:t>1</a:t>
                      </a:r>
                    </a:p>
                  </a:txBody>
                  <a:tcPr/>
                </a:tc>
                <a:extLst>
                  <a:ext uri="{0D108BD9-81ED-4DB2-BD59-A6C34878D82A}">
                    <a16:rowId xmlns:a16="http://schemas.microsoft.com/office/drawing/2014/main" val="124392197"/>
                  </a:ext>
                </a:extLst>
              </a:tr>
            </a:tbl>
          </a:graphicData>
        </a:graphic>
      </p:graphicFrame>
      <p:graphicFrame>
        <p:nvGraphicFramePr>
          <p:cNvPr id="7" name="Table 6">
            <a:extLst>
              <a:ext uri="{FF2B5EF4-FFF2-40B4-BE49-F238E27FC236}">
                <a16:creationId xmlns:a16="http://schemas.microsoft.com/office/drawing/2014/main" id="{FA80899E-A5C0-1807-21F3-BB84148E8F79}"/>
              </a:ext>
            </a:extLst>
          </p:cNvPr>
          <p:cNvGraphicFramePr>
            <a:graphicFrameLocks noGrp="1"/>
          </p:cNvGraphicFramePr>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1995671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2D2D-5825-17CC-9CA0-E87D1EB6C5D7}"/>
              </a:ext>
            </a:extLst>
          </p:cNvPr>
          <p:cNvSpPr>
            <a:spLocks noGrp="1"/>
          </p:cNvSpPr>
          <p:nvPr>
            <p:ph type="title"/>
          </p:nvPr>
        </p:nvSpPr>
        <p:spPr/>
        <p:txBody>
          <a:bodyPr/>
          <a:lstStyle/>
          <a:p>
            <a:r>
              <a:rPr lang="en-US" dirty="0"/>
              <a:t>Stochastic Batch Bioreactor</a:t>
            </a:r>
          </a:p>
        </p:txBody>
      </p:sp>
      <p:sp>
        <p:nvSpPr>
          <p:cNvPr id="3" name="Footer Placeholder 2">
            <a:extLst>
              <a:ext uri="{FF2B5EF4-FFF2-40B4-BE49-F238E27FC236}">
                <a16:creationId xmlns:a16="http://schemas.microsoft.com/office/drawing/2014/main" id="{93ACD67C-7DDB-FF2B-C24D-377EF6C5EEBD}"/>
              </a:ext>
            </a:extLst>
          </p:cNvPr>
          <p:cNvSpPr>
            <a:spLocks noGrp="1"/>
          </p:cNvSpPr>
          <p:nvPr>
            <p:ph type="ftr" sz="quarter" idx="12"/>
          </p:nvPr>
        </p:nvSpPr>
        <p:spPr/>
        <p:txBody>
          <a:bodyPr/>
          <a:lstStyle/>
          <a:p>
            <a:pPr>
              <a:defRPr/>
            </a:pPr>
            <a:r>
              <a:rPr lang="de-DE"/>
              <a:t>3 of 14</a:t>
            </a:r>
          </a:p>
        </p:txBody>
      </p:sp>
      <p:cxnSp>
        <p:nvCxnSpPr>
          <p:cNvPr id="7" name="Straight Arrow Connector 6">
            <a:extLst>
              <a:ext uri="{FF2B5EF4-FFF2-40B4-BE49-F238E27FC236}">
                <a16:creationId xmlns:a16="http://schemas.microsoft.com/office/drawing/2014/main" id="{1F62932F-E73B-49E1-CA44-580C1E1C7EFE}"/>
              </a:ext>
            </a:extLst>
          </p:cNvPr>
          <p:cNvCxnSpPr>
            <a:cxnSpLocks/>
          </p:cNvCxnSpPr>
          <p:nvPr/>
        </p:nvCxnSpPr>
        <p:spPr>
          <a:xfrm>
            <a:off x="1719359" y="4714995"/>
            <a:ext cx="556" cy="6126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EBA9AB3-438F-EEA1-CFD9-E16EAE757B57}"/>
              </a:ext>
            </a:extLst>
          </p:cNvPr>
          <p:cNvSpPr txBox="1"/>
          <p:nvPr/>
        </p:nvSpPr>
        <p:spPr>
          <a:xfrm>
            <a:off x="806169" y="5327607"/>
            <a:ext cx="1828734" cy="338554"/>
          </a:xfrm>
          <a:prstGeom prst="rect">
            <a:avLst/>
          </a:prstGeom>
          <a:noFill/>
        </p:spPr>
        <p:txBody>
          <a:bodyPr wrap="square" rtlCol="0">
            <a:spAutoFit/>
          </a:bodyPr>
          <a:lstStyle/>
          <a:p>
            <a:pPr algn="ctr"/>
            <a:r>
              <a:rPr lang="en-US" sz="1600" dirty="0"/>
              <a:t>Biological noise </a:t>
            </a:r>
            <a:r>
              <a:rPr lang="en-US" sz="1200" baseline="30000" dirty="0"/>
              <a:t>[1]</a:t>
            </a:r>
            <a:endParaRPr lang="en-US" sz="1600" dirty="0"/>
          </a:p>
        </p:txBody>
      </p:sp>
      <p:sp>
        <p:nvSpPr>
          <p:cNvPr id="16" name="TextBox 15">
            <a:extLst>
              <a:ext uri="{FF2B5EF4-FFF2-40B4-BE49-F238E27FC236}">
                <a16:creationId xmlns:a16="http://schemas.microsoft.com/office/drawing/2014/main" id="{A77ACF21-0B93-86D4-4E71-34048ECB92A1}"/>
              </a:ext>
            </a:extLst>
          </p:cNvPr>
          <p:cNvSpPr txBox="1"/>
          <p:nvPr/>
        </p:nvSpPr>
        <p:spPr>
          <a:xfrm>
            <a:off x="3314631" y="3739468"/>
            <a:ext cx="1812051" cy="338554"/>
          </a:xfrm>
          <a:prstGeom prst="rect">
            <a:avLst/>
          </a:prstGeom>
          <a:noFill/>
        </p:spPr>
        <p:txBody>
          <a:bodyPr wrap="square" rtlCol="0">
            <a:spAutoFit/>
          </a:bodyPr>
          <a:lstStyle/>
          <a:p>
            <a:pPr algn="ctr"/>
            <a:r>
              <a:rPr lang="en-US" sz="1600" dirty="0"/>
              <a:t>External noise </a:t>
            </a:r>
            <a:r>
              <a:rPr lang="en-US" sz="1200" baseline="30000" dirty="0"/>
              <a:t>[1,2]</a:t>
            </a:r>
            <a:endParaRPr lang="en-US" sz="160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B31BC0A-6B12-2CC6-4AA8-071F183270DF}"/>
                  </a:ext>
                </a:extLst>
              </p:cNvPr>
              <p:cNvSpPr txBox="1"/>
              <p:nvPr/>
            </p:nvSpPr>
            <p:spPr>
              <a:xfrm>
                <a:off x="3331975" y="1471393"/>
                <a:ext cx="178080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𝑐𝑒𝑙𝑙</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𝑐𝑒𝑙𝑙</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0B31BC0A-6B12-2CC6-4AA8-071F183270DF}"/>
                  </a:ext>
                </a:extLst>
              </p:cNvPr>
              <p:cNvSpPr txBox="1">
                <a:spLocks noRot="1" noChangeAspect="1" noMove="1" noResize="1" noEditPoints="1" noAdjustHandles="1" noChangeArrowheads="1" noChangeShapeType="1" noTextEdit="1"/>
              </p:cNvSpPr>
              <p:nvPr/>
            </p:nvSpPr>
            <p:spPr>
              <a:xfrm>
                <a:off x="3331975" y="1471393"/>
                <a:ext cx="1780809" cy="525913"/>
              </a:xfrm>
              <a:prstGeom prst="rect">
                <a:avLst/>
              </a:prstGeom>
              <a:blipFill>
                <a:blip r:embed="rId3"/>
                <a:stretch>
                  <a:fillRect l="-2837" t="-2326" r="-4255" b="-1395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A0BE5700-3A71-F15D-60C0-1CA362A3D460}"/>
              </a:ext>
            </a:extLst>
          </p:cNvPr>
          <p:cNvSpPr txBox="1"/>
          <p:nvPr/>
        </p:nvSpPr>
        <p:spPr>
          <a:xfrm>
            <a:off x="5074830" y="1577782"/>
            <a:ext cx="319318" cy="369332"/>
          </a:xfrm>
          <a:prstGeom prst="rect">
            <a:avLst/>
          </a:prstGeom>
          <a:noFill/>
        </p:spPr>
        <p:txBody>
          <a:bodyPr wrap="none" rtlCol="0">
            <a:spAutoFit/>
          </a:bodyPr>
          <a:lstStyle/>
          <a:p>
            <a:r>
              <a:rPr lang="en-US" dirty="0"/>
              <a:t>+</a:t>
            </a:r>
          </a:p>
        </p:txBody>
      </p:sp>
      <p:cxnSp>
        <p:nvCxnSpPr>
          <p:cNvPr id="33" name="Straight Arrow Connector 32">
            <a:extLst>
              <a:ext uri="{FF2B5EF4-FFF2-40B4-BE49-F238E27FC236}">
                <a16:creationId xmlns:a16="http://schemas.microsoft.com/office/drawing/2014/main" id="{E9FAB150-ACB3-C442-91E7-B53C3151390F}"/>
              </a:ext>
            </a:extLst>
          </p:cNvPr>
          <p:cNvCxnSpPr>
            <a:cxnSpLocks/>
            <a:stCxn id="28" idx="2"/>
            <a:endCxn id="35" idx="0"/>
          </p:cNvCxnSpPr>
          <p:nvPr/>
        </p:nvCxnSpPr>
        <p:spPr>
          <a:xfrm flipH="1">
            <a:off x="4222379" y="1997306"/>
            <a:ext cx="1" cy="3661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71F1BAC9-38A3-FEBD-6CD0-1E92B838BAFE}"/>
              </a:ext>
            </a:extLst>
          </p:cNvPr>
          <p:cNvSpPr txBox="1"/>
          <p:nvPr/>
        </p:nvSpPr>
        <p:spPr>
          <a:xfrm>
            <a:off x="3360604" y="2363505"/>
            <a:ext cx="1723549" cy="369332"/>
          </a:xfrm>
          <a:prstGeom prst="rect">
            <a:avLst/>
          </a:prstGeom>
          <a:noFill/>
        </p:spPr>
        <p:txBody>
          <a:bodyPr wrap="none" rtlCol="0">
            <a:spAutoFit/>
          </a:bodyPr>
          <a:lstStyle/>
          <a:p>
            <a:r>
              <a:rPr lang="en-US" dirty="0"/>
              <a:t>Monod kinetics</a:t>
            </a:r>
          </a:p>
        </p:txBody>
      </p:sp>
      <p:grpSp>
        <p:nvGrpSpPr>
          <p:cNvPr id="74" name="Group 73">
            <a:extLst>
              <a:ext uri="{FF2B5EF4-FFF2-40B4-BE49-F238E27FC236}">
                <a16:creationId xmlns:a16="http://schemas.microsoft.com/office/drawing/2014/main" id="{28E82DDC-1AF4-409E-059D-151C91EC9EA5}"/>
              </a:ext>
            </a:extLst>
          </p:cNvPr>
          <p:cNvGrpSpPr/>
          <p:nvPr/>
        </p:nvGrpSpPr>
        <p:grpSpPr>
          <a:xfrm>
            <a:off x="5478347" y="1305248"/>
            <a:ext cx="914400" cy="914400"/>
            <a:chOff x="9110958" y="1445434"/>
            <a:chExt cx="914400" cy="914400"/>
          </a:xfrm>
        </p:grpSpPr>
        <p:sp>
          <p:nvSpPr>
            <p:cNvPr id="73" name="Cloud 72">
              <a:extLst>
                <a:ext uri="{FF2B5EF4-FFF2-40B4-BE49-F238E27FC236}">
                  <a16:creationId xmlns:a16="http://schemas.microsoft.com/office/drawing/2014/main" id="{4BF8F2A3-D1E7-2551-4D07-7EAFF7AD1DC8}"/>
                </a:ext>
              </a:extLst>
            </p:cNvPr>
            <p:cNvSpPr/>
            <p:nvPr/>
          </p:nvSpPr>
          <p:spPr>
            <a:xfrm>
              <a:off x="9110958" y="1445434"/>
              <a:ext cx="914400" cy="914400"/>
            </a:xfrm>
            <a:prstGeom prst="cloud">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Graphic 71" descr="Question Mark with solid fill">
              <a:extLst>
                <a:ext uri="{FF2B5EF4-FFF2-40B4-BE49-F238E27FC236}">
                  <a16:creationId xmlns:a16="http://schemas.microsoft.com/office/drawing/2014/main" id="{4A3BEF94-BDF2-8A35-1378-AB31422E74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65366" y="1599842"/>
              <a:ext cx="605584" cy="605584"/>
            </a:xfrm>
            <a:prstGeom prst="rect">
              <a:avLst/>
            </a:prstGeom>
          </p:spPr>
        </p:pic>
      </p:grpSp>
      <p:sp>
        <p:nvSpPr>
          <p:cNvPr id="79" name="TextBox 78">
            <a:extLst>
              <a:ext uri="{FF2B5EF4-FFF2-40B4-BE49-F238E27FC236}">
                <a16:creationId xmlns:a16="http://schemas.microsoft.com/office/drawing/2014/main" id="{D8FF5600-9102-3D9D-2E29-EC12C1862179}"/>
              </a:ext>
            </a:extLst>
          </p:cNvPr>
          <p:cNvSpPr txBox="1"/>
          <p:nvPr/>
        </p:nvSpPr>
        <p:spPr>
          <a:xfrm>
            <a:off x="383118" y="5666161"/>
            <a:ext cx="2422458" cy="369332"/>
          </a:xfrm>
          <a:prstGeom prst="rect">
            <a:avLst/>
          </a:prstGeom>
          <a:noFill/>
        </p:spPr>
        <p:txBody>
          <a:bodyPr wrap="none" rtlCol="0">
            <a:spAutoFit/>
          </a:bodyPr>
          <a:lstStyle/>
          <a:p>
            <a:r>
              <a:rPr lang="en-US" sz="900" dirty="0">
                <a:solidFill>
                  <a:schemeClr val="bg1">
                    <a:lumMod val="75000"/>
                  </a:schemeClr>
                </a:solidFill>
              </a:rPr>
              <a:t>[1] Pischel, </a:t>
            </a:r>
            <a:r>
              <a:rPr lang="en-US" sz="900" dirty="0" err="1">
                <a:solidFill>
                  <a:schemeClr val="bg1">
                    <a:lumMod val="75000"/>
                  </a:schemeClr>
                </a:solidFill>
              </a:rPr>
              <a:t>Sundmacher</a:t>
            </a:r>
            <a:r>
              <a:rPr lang="en-US" sz="900" dirty="0">
                <a:solidFill>
                  <a:schemeClr val="bg1">
                    <a:lumMod val="75000"/>
                  </a:schemeClr>
                </a:solidFill>
              </a:rPr>
              <a:t> and </a:t>
            </a:r>
            <a:r>
              <a:rPr lang="en-US" sz="900" dirty="0" err="1">
                <a:solidFill>
                  <a:schemeClr val="bg1">
                    <a:lumMod val="75000"/>
                  </a:schemeClr>
                </a:solidFill>
              </a:rPr>
              <a:t>Flassig</a:t>
            </a:r>
            <a:r>
              <a:rPr lang="en-US" sz="900" dirty="0">
                <a:solidFill>
                  <a:schemeClr val="bg1">
                    <a:lumMod val="75000"/>
                  </a:schemeClr>
                </a:solidFill>
              </a:rPr>
              <a:t> (2017)</a:t>
            </a:r>
          </a:p>
          <a:p>
            <a:r>
              <a:rPr lang="en-US" sz="900" dirty="0">
                <a:solidFill>
                  <a:schemeClr val="bg1">
                    <a:lumMod val="75000"/>
                  </a:schemeClr>
                </a:solidFill>
              </a:rPr>
              <a:t>[2] </a:t>
            </a:r>
            <a:r>
              <a:rPr lang="en-US" sz="900" dirty="0" err="1">
                <a:solidFill>
                  <a:schemeClr val="bg1">
                    <a:lumMod val="75000"/>
                  </a:schemeClr>
                </a:solidFill>
              </a:rPr>
              <a:t>Baratti</a:t>
            </a:r>
            <a:r>
              <a:rPr lang="en-US" sz="900" dirty="0">
                <a:solidFill>
                  <a:schemeClr val="bg1">
                    <a:lumMod val="75000"/>
                  </a:schemeClr>
                </a:solidFill>
              </a:rPr>
              <a:t> et al. (2018)</a:t>
            </a:r>
          </a:p>
        </p:txBody>
      </p:sp>
      <p:sp>
        <p:nvSpPr>
          <p:cNvPr id="36" name="Rounded Rectangle 35">
            <a:extLst>
              <a:ext uri="{FF2B5EF4-FFF2-40B4-BE49-F238E27FC236}">
                <a16:creationId xmlns:a16="http://schemas.microsoft.com/office/drawing/2014/main" id="{F0B44FF1-4A8C-8741-C89E-766F557F0F01}"/>
              </a:ext>
            </a:extLst>
          </p:cNvPr>
          <p:cNvSpPr/>
          <p:nvPr/>
        </p:nvSpPr>
        <p:spPr>
          <a:xfrm>
            <a:off x="667605" y="3536406"/>
            <a:ext cx="2112562" cy="1066272"/>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2E8F372-9DF6-845D-C70E-E679FAD5B02B}"/>
              </a:ext>
            </a:extLst>
          </p:cNvPr>
          <p:cNvSpPr/>
          <p:nvPr/>
        </p:nvSpPr>
        <p:spPr>
          <a:xfrm>
            <a:off x="674805" y="3871252"/>
            <a:ext cx="640080" cy="64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Cell 1</a:t>
            </a:r>
          </a:p>
        </p:txBody>
      </p:sp>
      <p:sp>
        <p:nvSpPr>
          <p:cNvPr id="19" name="Direct Access Storage 18">
            <a:extLst>
              <a:ext uri="{FF2B5EF4-FFF2-40B4-BE49-F238E27FC236}">
                <a16:creationId xmlns:a16="http://schemas.microsoft.com/office/drawing/2014/main" id="{867CBEA2-D1F8-4D09-2D85-F506539D3B13}"/>
              </a:ext>
            </a:extLst>
          </p:cNvPr>
          <p:cNvSpPr/>
          <p:nvPr/>
        </p:nvSpPr>
        <p:spPr>
          <a:xfrm rot="16200000">
            <a:off x="-108263" y="2069333"/>
            <a:ext cx="3657600" cy="2194560"/>
          </a:xfrm>
          <a:prstGeom prst="flowChartMagneticDrum">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0" name="Oval 19">
            <a:extLst>
              <a:ext uri="{FF2B5EF4-FFF2-40B4-BE49-F238E27FC236}">
                <a16:creationId xmlns:a16="http://schemas.microsoft.com/office/drawing/2014/main" id="{2D9F94BF-EAB2-FA55-45AE-90806E3F09CF}"/>
              </a:ext>
            </a:extLst>
          </p:cNvPr>
          <p:cNvSpPr/>
          <p:nvPr/>
        </p:nvSpPr>
        <p:spPr>
          <a:xfrm>
            <a:off x="2131774" y="3871252"/>
            <a:ext cx="640080" cy="6400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Cell n</a:t>
            </a:r>
          </a:p>
        </p:txBody>
      </p:sp>
      <p:grpSp>
        <p:nvGrpSpPr>
          <p:cNvPr id="55" name="Group 54">
            <a:extLst>
              <a:ext uri="{FF2B5EF4-FFF2-40B4-BE49-F238E27FC236}">
                <a16:creationId xmlns:a16="http://schemas.microsoft.com/office/drawing/2014/main" id="{4F2384DC-5957-6ABB-6F5F-D2EBB2060DF4}"/>
              </a:ext>
            </a:extLst>
          </p:cNvPr>
          <p:cNvGrpSpPr/>
          <p:nvPr/>
        </p:nvGrpSpPr>
        <p:grpSpPr>
          <a:xfrm>
            <a:off x="1431471" y="1077206"/>
            <a:ext cx="578130" cy="2244915"/>
            <a:chOff x="4698888" y="472813"/>
            <a:chExt cx="578130" cy="2244915"/>
          </a:xfrm>
        </p:grpSpPr>
        <p:cxnSp>
          <p:nvCxnSpPr>
            <p:cNvPr id="21" name="Straight Connector 20">
              <a:extLst>
                <a:ext uri="{FF2B5EF4-FFF2-40B4-BE49-F238E27FC236}">
                  <a16:creationId xmlns:a16="http://schemas.microsoft.com/office/drawing/2014/main" id="{A132753B-6B8E-86F2-4271-63A5A1C7CB93}"/>
                </a:ext>
              </a:extLst>
            </p:cNvPr>
            <p:cNvCxnSpPr>
              <a:cxnSpLocks/>
            </p:cNvCxnSpPr>
            <p:nvPr/>
          </p:nvCxnSpPr>
          <p:spPr>
            <a:xfrm>
              <a:off x="4987397" y="472813"/>
              <a:ext cx="0" cy="2194560"/>
            </a:xfrm>
            <a:prstGeom prst="line">
              <a:avLst/>
            </a:prstGeom>
            <a:ln w="28575"/>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839F4AA1-674A-7F86-F68E-2063EF1DF89A}"/>
                </a:ext>
              </a:extLst>
            </p:cNvPr>
            <p:cNvSpPr/>
            <p:nvPr/>
          </p:nvSpPr>
          <p:spPr>
            <a:xfrm flipV="1">
              <a:off x="4698888" y="2567511"/>
              <a:ext cx="289621" cy="150217"/>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FE30F53D-FBBC-979A-6FB2-AAD185BF15EB}"/>
                </a:ext>
              </a:extLst>
            </p:cNvPr>
            <p:cNvSpPr/>
            <p:nvPr/>
          </p:nvSpPr>
          <p:spPr>
            <a:xfrm flipV="1">
              <a:off x="4987397" y="2567510"/>
              <a:ext cx="289621" cy="150217"/>
            </a:xfrm>
            <a:prstGeom prst="ellipse">
              <a:avLst/>
            </a:prstGeom>
            <a:noFill/>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24" name="Straight Connector 23">
            <a:extLst>
              <a:ext uri="{FF2B5EF4-FFF2-40B4-BE49-F238E27FC236}">
                <a16:creationId xmlns:a16="http://schemas.microsoft.com/office/drawing/2014/main" id="{484A8EEE-65F5-A16E-DEB2-223EF4938F4B}"/>
              </a:ext>
            </a:extLst>
          </p:cNvPr>
          <p:cNvCxnSpPr>
            <a:cxnSpLocks/>
          </p:cNvCxnSpPr>
          <p:nvPr/>
        </p:nvCxnSpPr>
        <p:spPr>
          <a:xfrm>
            <a:off x="623256" y="2939866"/>
            <a:ext cx="2203431" cy="0"/>
          </a:xfrm>
          <a:prstGeom prst="line">
            <a:avLst/>
          </a:prstGeom>
          <a:ln w="19050"/>
        </p:spPr>
        <p:style>
          <a:lnRef idx="1">
            <a:schemeClr val="dk1"/>
          </a:lnRef>
          <a:fillRef idx="0">
            <a:schemeClr val="dk1"/>
          </a:fillRef>
          <a:effectRef idx="0">
            <a:schemeClr val="dk1"/>
          </a:effectRef>
          <a:fontRef idx="minor">
            <a:schemeClr val="tx1"/>
          </a:fontRef>
        </p:style>
      </p:cxnSp>
      <p:sp>
        <p:nvSpPr>
          <p:cNvPr id="26" name="Right Brace 25">
            <a:extLst>
              <a:ext uri="{FF2B5EF4-FFF2-40B4-BE49-F238E27FC236}">
                <a16:creationId xmlns:a16="http://schemas.microsoft.com/office/drawing/2014/main" id="{734CC996-2767-B00F-A86A-84ECD524FBA9}"/>
              </a:ext>
            </a:extLst>
          </p:cNvPr>
          <p:cNvSpPr/>
          <p:nvPr/>
        </p:nvSpPr>
        <p:spPr>
          <a:xfrm rot="5400000">
            <a:off x="1673159" y="3805593"/>
            <a:ext cx="94754" cy="1724049"/>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Oval 3">
            <a:extLst>
              <a:ext uri="{FF2B5EF4-FFF2-40B4-BE49-F238E27FC236}">
                <a16:creationId xmlns:a16="http://schemas.microsoft.com/office/drawing/2014/main" id="{1EBB23C0-BCB7-3574-2436-CC8AE7DEEC43}"/>
              </a:ext>
            </a:extLst>
          </p:cNvPr>
          <p:cNvSpPr/>
          <p:nvPr/>
        </p:nvSpPr>
        <p:spPr>
          <a:xfrm>
            <a:off x="1303795" y="3822562"/>
            <a:ext cx="265183"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 name="Oval 5">
            <a:extLst>
              <a:ext uri="{FF2B5EF4-FFF2-40B4-BE49-F238E27FC236}">
                <a16:creationId xmlns:a16="http://schemas.microsoft.com/office/drawing/2014/main" id="{12BA526F-36BE-661A-89C2-0F691F377124}"/>
              </a:ext>
            </a:extLst>
          </p:cNvPr>
          <p:cNvSpPr/>
          <p:nvPr/>
        </p:nvSpPr>
        <p:spPr>
          <a:xfrm>
            <a:off x="1667342" y="4000320"/>
            <a:ext cx="265183"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8" name="Oval 7">
            <a:extLst>
              <a:ext uri="{FF2B5EF4-FFF2-40B4-BE49-F238E27FC236}">
                <a16:creationId xmlns:a16="http://schemas.microsoft.com/office/drawing/2014/main" id="{360EC66B-83D9-06F1-D2E9-8FC393A74BFF}"/>
              </a:ext>
            </a:extLst>
          </p:cNvPr>
          <p:cNvSpPr/>
          <p:nvPr/>
        </p:nvSpPr>
        <p:spPr>
          <a:xfrm>
            <a:off x="2030890" y="3671808"/>
            <a:ext cx="242767"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7" name="Oval 26">
            <a:extLst>
              <a:ext uri="{FF2B5EF4-FFF2-40B4-BE49-F238E27FC236}">
                <a16:creationId xmlns:a16="http://schemas.microsoft.com/office/drawing/2014/main" id="{57A1D6E1-5491-3652-A40F-858C79267C6F}"/>
              </a:ext>
            </a:extLst>
          </p:cNvPr>
          <p:cNvSpPr/>
          <p:nvPr/>
        </p:nvSpPr>
        <p:spPr>
          <a:xfrm>
            <a:off x="1838565" y="4282134"/>
            <a:ext cx="242767"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29" name="Oval 28">
            <a:extLst>
              <a:ext uri="{FF2B5EF4-FFF2-40B4-BE49-F238E27FC236}">
                <a16:creationId xmlns:a16="http://schemas.microsoft.com/office/drawing/2014/main" id="{31D30B0D-9F4A-0320-506D-8F72252024BA}"/>
              </a:ext>
            </a:extLst>
          </p:cNvPr>
          <p:cNvSpPr/>
          <p:nvPr/>
        </p:nvSpPr>
        <p:spPr>
          <a:xfrm>
            <a:off x="1374850" y="4286701"/>
            <a:ext cx="242767"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2" name="Oval 31">
            <a:extLst>
              <a:ext uri="{FF2B5EF4-FFF2-40B4-BE49-F238E27FC236}">
                <a16:creationId xmlns:a16="http://schemas.microsoft.com/office/drawing/2014/main" id="{673585EE-09E0-4AC4-1EA1-D4FBEB33FFA5}"/>
              </a:ext>
            </a:extLst>
          </p:cNvPr>
          <p:cNvSpPr/>
          <p:nvPr/>
        </p:nvSpPr>
        <p:spPr>
          <a:xfrm>
            <a:off x="1669683" y="3627417"/>
            <a:ext cx="242767" cy="246980"/>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8" name="TextBox 37">
            <a:extLst>
              <a:ext uri="{FF2B5EF4-FFF2-40B4-BE49-F238E27FC236}">
                <a16:creationId xmlns:a16="http://schemas.microsoft.com/office/drawing/2014/main" id="{53E7E68F-A826-3DD4-79A8-53D82DFD431A}"/>
              </a:ext>
            </a:extLst>
          </p:cNvPr>
          <p:cNvSpPr txBox="1"/>
          <p:nvPr/>
        </p:nvSpPr>
        <p:spPr>
          <a:xfrm>
            <a:off x="664207" y="3549974"/>
            <a:ext cx="772969" cy="276999"/>
          </a:xfrm>
          <a:prstGeom prst="rect">
            <a:avLst/>
          </a:prstGeom>
          <a:noFill/>
        </p:spPr>
        <p:txBody>
          <a:bodyPr wrap="none" rtlCol="0">
            <a:spAutoFit/>
          </a:bodyPr>
          <a:lstStyle/>
          <a:p>
            <a:r>
              <a:rPr lang="en-US" sz="1200" dirty="0"/>
              <a:t>Biomass</a:t>
            </a:r>
          </a:p>
        </p:txBody>
      </p:sp>
      <p:grpSp>
        <p:nvGrpSpPr>
          <p:cNvPr id="58" name="Group 57">
            <a:extLst>
              <a:ext uri="{FF2B5EF4-FFF2-40B4-BE49-F238E27FC236}">
                <a16:creationId xmlns:a16="http://schemas.microsoft.com/office/drawing/2014/main" id="{53F6683E-3DAF-211C-7046-09982D6344F0}"/>
              </a:ext>
            </a:extLst>
          </p:cNvPr>
          <p:cNvGrpSpPr/>
          <p:nvPr/>
        </p:nvGrpSpPr>
        <p:grpSpPr>
          <a:xfrm>
            <a:off x="6940458" y="4551385"/>
            <a:ext cx="3647275" cy="1006678"/>
            <a:chOff x="4289621" y="4244363"/>
            <a:chExt cx="5637402" cy="1006678"/>
          </a:xfrm>
          <a:solidFill>
            <a:schemeClr val="bg1">
              <a:lumMod val="95000"/>
            </a:schemeClr>
          </a:solidFill>
        </p:grpSpPr>
        <p:sp>
          <p:nvSpPr>
            <p:cNvPr id="59" name="Rounded Rectangle 58">
              <a:extLst>
                <a:ext uri="{FF2B5EF4-FFF2-40B4-BE49-F238E27FC236}">
                  <a16:creationId xmlns:a16="http://schemas.microsoft.com/office/drawing/2014/main" id="{A65DCB76-45D7-3FD1-F4B8-156D01AF3CF0}"/>
                </a:ext>
              </a:extLst>
            </p:cNvPr>
            <p:cNvSpPr/>
            <p:nvPr/>
          </p:nvSpPr>
          <p:spPr>
            <a:xfrm>
              <a:off x="4289621" y="4244363"/>
              <a:ext cx="5637402" cy="1006678"/>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BB283F3-C231-4FCD-0549-FBDB45649A00}"/>
                    </a:ext>
                  </a:extLst>
                </p:cNvPr>
                <p:cNvSpPr txBox="1"/>
                <p:nvPr/>
              </p:nvSpPr>
              <p:spPr>
                <a:xfrm>
                  <a:off x="4350001" y="4594054"/>
                  <a:ext cx="5516644" cy="276999"/>
                </a:xfrm>
                <a:prstGeom prst="rect">
                  <a:avLst/>
                </a:prstGeom>
                <a:grp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𝑐𝑒𝑙𝑙</m:t>
                            </m:r>
                          </m:sub>
                        </m:sSub>
                        <m:r>
                          <a:rPr lang="en-US" b="0" i="1" smtClean="0">
                            <a:latin typeface="Cambria Math" panose="02040503050406030204" pitchFamily="18" charset="0"/>
                          </a:rPr>
                          <m:t>=</m:t>
                        </m:r>
                        <m:r>
                          <a:rPr lang="en-US" i="1" smtClean="0">
                            <a:solidFill>
                              <a:schemeClr val="accent2"/>
                            </a:solidFill>
                            <a:latin typeface="Cambria Math" panose="02040503050406030204" pitchFamily="18" charset="0"/>
                          </a:rPr>
                          <m:t>𝜇</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𝑋</m:t>
                            </m:r>
                          </m:e>
                          <m:sub>
                            <m:r>
                              <a:rPr lang="en-US" b="0" i="1" smtClean="0">
                                <a:solidFill>
                                  <a:schemeClr val="accent2"/>
                                </a:solidFill>
                                <a:latin typeface="Cambria Math" panose="02040503050406030204" pitchFamily="18" charset="0"/>
                              </a:rPr>
                              <m:t>𝑐𝑒𝑙𝑙</m:t>
                            </m:r>
                          </m:sub>
                        </m:sSub>
                        <m:r>
                          <a:rPr lang="en-US" b="0" i="1" smtClean="0">
                            <a:solidFill>
                              <a:schemeClr val="accent2"/>
                            </a:solidFill>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solidFill>
                              <a:schemeClr val="accent5"/>
                            </a:solidFill>
                            <a:latin typeface="Cambria Math" panose="02040503050406030204" pitchFamily="18" charset="0"/>
                          </a:rPr>
                          <m:t>𝜎</m:t>
                        </m:r>
                        <m:r>
                          <a:rPr lang="en-US" b="0" i="1" smtClean="0">
                            <a:solidFill>
                              <a:schemeClr val="accent5"/>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𝑋</m:t>
                            </m:r>
                          </m:e>
                          <m:sub>
                            <m:r>
                              <a:rPr lang="en-US" b="0" i="1" smtClean="0">
                                <a:solidFill>
                                  <a:schemeClr val="accent5"/>
                                </a:solidFill>
                                <a:latin typeface="Cambria Math" panose="02040503050406030204" pitchFamily="18" charset="0"/>
                              </a:rPr>
                              <m:t>𝑐𝑒𝑙𝑙</m:t>
                            </m:r>
                          </m:sub>
                        </m:sSub>
                        <m:r>
                          <a:rPr lang="en-US" b="0" i="1" smtClean="0">
                            <a:solidFill>
                              <a:schemeClr val="accent5"/>
                            </a:solidFill>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𝑡</m:t>
                            </m:r>
                          </m:sub>
                        </m:sSub>
                      </m:oMath>
                    </m:oMathPara>
                  </a14:m>
                  <a:endParaRPr lang="en-US" dirty="0"/>
                </a:p>
              </p:txBody>
            </p:sp>
          </mc:Choice>
          <mc:Fallback xmlns="">
            <p:sp>
              <p:nvSpPr>
                <p:cNvPr id="60" name="TextBox 59">
                  <a:extLst>
                    <a:ext uri="{FF2B5EF4-FFF2-40B4-BE49-F238E27FC236}">
                      <a16:creationId xmlns:a16="http://schemas.microsoft.com/office/drawing/2014/main" id="{CBB283F3-C231-4FCD-0549-FBDB45649A00}"/>
                    </a:ext>
                  </a:extLst>
                </p:cNvPr>
                <p:cNvSpPr txBox="1">
                  <a:spLocks noRot="1" noChangeAspect="1" noMove="1" noResize="1" noEditPoints="1" noAdjustHandles="1" noChangeArrowheads="1" noChangeShapeType="1" noTextEdit="1"/>
                </p:cNvSpPr>
                <p:nvPr/>
              </p:nvSpPr>
              <p:spPr>
                <a:xfrm>
                  <a:off x="4350001" y="4594054"/>
                  <a:ext cx="5516644" cy="276999"/>
                </a:xfrm>
                <a:prstGeom prst="rect">
                  <a:avLst/>
                </a:prstGeom>
                <a:blipFill>
                  <a:blip r:embed="rId6"/>
                  <a:stretch>
                    <a:fillRect t="-4348" b="-4347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B6DAE673-7827-6C8E-3351-58374FA71B52}"/>
                  </a:ext>
                </a:extLst>
              </p:cNvPr>
              <p:cNvSpPr/>
              <p:nvPr/>
            </p:nvSpPr>
            <p:spPr>
              <a:xfrm>
                <a:off x="7230864" y="2157799"/>
                <a:ext cx="3066464" cy="796391"/>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𝑓</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65" name="Rounded Rectangle 64">
                <a:extLst>
                  <a:ext uri="{FF2B5EF4-FFF2-40B4-BE49-F238E27FC236}">
                    <a16:creationId xmlns:a16="http://schemas.microsoft.com/office/drawing/2014/main" id="{B6DAE673-7827-6C8E-3351-58374FA71B52}"/>
                  </a:ext>
                </a:extLst>
              </p:cNvPr>
              <p:cNvSpPr>
                <a:spLocks noRot="1" noChangeAspect="1" noMove="1" noResize="1" noEditPoints="1" noAdjustHandles="1" noChangeArrowheads="1" noChangeShapeType="1" noTextEdit="1"/>
              </p:cNvSpPr>
              <p:nvPr/>
            </p:nvSpPr>
            <p:spPr>
              <a:xfrm>
                <a:off x="7230864" y="2157799"/>
                <a:ext cx="3066464" cy="796391"/>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sp>
        <p:nvSpPr>
          <p:cNvPr id="66" name="Left Brace 65">
            <a:extLst>
              <a:ext uri="{FF2B5EF4-FFF2-40B4-BE49-F238E27FC236}">
                <a16:creationId xmlns:a16="http://schemas.microsoft.com/office/drawing/2014/main" id="{AFF13E1F-25BA-0330-AACB-B9670A93C54E}"/>
              </a:ext>
            </a:extLst>
          </p:cNvPr>
          <p:cNvSpPr/>
          <p:nvPr/>
        </p:nvSpPr>
        <p:spPr>
          <a:xfrm rot="16200000">
            <a:off x="8245535" y="2553972"/>
            <a:ext cx="92464" cy="524228"/>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B0A41DE5-76E7-5AE3-EA08-120D79047079}"/>
              </a:ext>
            </a:extLst>
          </p:cNvPr>
          <p:cNvSpPr/>
          <p:nvPr/>
        </p:nvSpPr>
        <p:spPr>
          <a:xfrm rot="16200000">
            <a:off x="9362226" y="2554417"/>
            <a:ext cx="93354" cy="52422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342EA196-F973-3A73-17CF-548A96B1CA42}"/>
              </a:ext>
            </a:extLst>
          </p:cNvPr>
          <p:cNvCxnSpPr>
            <a:cxnSpLocks/>
            <a:stCxn id="66" idx="1"/>
            <a:endCxn id="70" idx="0"/>
          </p:cNvCxnSpPr>
          <p:nvPr/>
        </p:nvCxnSpPr>
        <p:spPr>
          <a:xfrm flipH="1">
            <a:off x="7754870" y="2862318"/>
            <a:ext cx="536897" cy="3880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658927B2-F072-C58A-703E-FF1F358B09D2}"/>
              </a:ext>
            </a:extLst>
          </p:cNvPr>
          <p:cNvCxnSpPr>
            <a:cxnSpLocks/>
            <a:stCxn id="67" idx="1"/>
            <a:endCxn id="71" idx="0"/>
          </p:cNvCxnSpPr>
          <p:nvPr/>
        </p:nvCxnSpPr>
        <p:spPr>
          <a:xfrm>
            <a:off x="9408903" y="2863207"/>
            <a:ext cx="596024" cy="3871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201AB640-66D3-592A-E1ED-F8D474169D2D}"/>
              </a:ext>
            </a:extLst>
          </p:cNvPr>
          <p:cNvSpPr txBox="1"/>
          <p:nvPr/>
        </p:nvSpPr>
        <p:spPr>
          <a:xfrm>
            <a:off x="6803419" y="3250337"/>
            <a:ext cx="1902902" cy="646331"/>
          </a:xfrm>
          <a:prstGeom prst="rect">
            <a:avLst/>
          </a:prstGeom>
          <a:noFill/>
        </p:spPr>
        <p:txBody>
          <a:bodyPr wrap="square" rtlCol="0">
            <a:spAutoFit/>
          </a:bodyPr>
          <a:lstStyle/>
          <a:p>
            <a:pPr algn="ctr"/>
            <a:r>
              <a:rPr lang="en-US" dirty="0"/>
              <a:t>Drift term: </a:t>
            </a:r>
            <a:br>
              <a:rPr lang="en-US" dirty="0"/>
            </a:br>
            <a:r>
              <a:rPr lang="en-US" dirty="0"/>
              <a:t>reaction kinetics</a:t>
            </a:r>
          </a:p>
        </p:txBody>
      </p:sp>
      <p:sp>
        <p:nvSpPr>
          <p:cNvPr id="71" name="TextBox 70">
            <a:extLst>
              <a:ext uri="{FF2B5EF4-FFF2-40B4-BE49-F238E27FC236}">
                <a16:creationId xmlns:a16="http://schemas.microsoft.com/office/drawing/2014/main" id="{E02532F2-76AD-947F-838B-67D7DD70C679}"/>
              </a:ext>
            </a:extLst>
          </p:cNvPr>
          <p:cNvSpPr txBox="1"/>
          <p:nvPr/>
        </p:nvSpPr>
        <p:spPr>
          <a:xfrm>
            <a:off x="9176353" y="3250337"/>
            <a:ext cx="1657148" cy="646331"/>
          </a:xfrm>
          <a:prstGeom prst="rect">
            <a:avLst/>
          </a:prstGeom>
          <a:noFill/>
        </p:spPr>
        <p:txBody>
          <a:bodyPr wrap="square" rtlCol="0">
            <a:spAutoFit/>
          </a:bodyPr>
          <a:lstStyle/>
          <a:p>
            <a:pPr algn="ctr"/>
            <a:r>
              <a:rPr lang="en-US" dirty="0"/>
              <a:t>Diffusion term: noise</a:t>
            </a:r>
          </a:p>
        </p:txBody>
      </p:sp>
      <p:sp>
        <p:nvSpPr>
          <p:cNvPr id="75" name="Oval 74">
            <a:extLst>
              <a:ext uri="{FF2B5EF4-FFF2-40B4-BE49-F238E27FC236}">
                <a16:creationId xmlns:a16="http://schemas.microsoft.com/office/drawing/2014/main" id="{3C024DE0-3CAD-3463-C218-EE89C4BFC685}"/>
              </a:ext>
            </a:extLst>
          </p:cNvPr>
          <p:cNvSpPr/>
          <p:nvPr/>
        </p:nvSpPr>
        <p:spPr>
          <a:xfrm>
            <a:off x="9682025" y="2365298"/>
            <a:ext cx="457200" cy="457200"/>
          </a:xfrm>
          <a:prstGeom prst="ellipse">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Arrow Connector 75">
            <a:extLst>
              <a:ext uri="{FF2B5EF4-FFF2-40B4-BE49-F238E27FC236}">
                <a16:creationId xmlns:a16="http://schemas.microsoft.com/office/drawing/2014/main" id="{0B315AC5-C2BF-7BE4-4922-D97FAD13B5B6}"/>
              </a:ext>
            </a:extLst>
          </p:cNvPr>
          <p:cNvCxnSpPr>
            <a:cxnSpLocks/>
            <a:stCxn id="75" idx="6"/>
            <a:endCxn id="77" idx="1"/>
          </p:cNvCxnSpPr>
          <p:nvPr/>
        </p:nvCxnSpPr>
        <p:spPr>
          <a:xfrm>
            <a:off x="10139225" y="2593898"/>
            <a:ext cx="60370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1E4510C4-10D2-7598-3110-B3433A869948}"/>
              </a:ext>
            </a:extLst>
          </p:cNvPr>
          <p:cNvSpPr txBox="1"/>
          <p:nvPr/>
        </p:nvSpPr>
        <p:spPr>
          <a:xfrm>
            <a:off x="10742928" y="2270732"/>
            <a:ext cx="1210588" cy="646331"/>
          </a:xfrm>
          <a:prstGeom prst="rect">
            <a:avLst/>
          </a:prstGeom>
          <a:noFill/>
        </p:spPr>
        <p:txBody>
          <a:bodyPr wrap="none" rtlCol="0">
            <a:spAutoFit/>
          </a:bodyPr>
          <a:lstStyle/>
          <a:p>
            <a:pPr algn="ctr"/>
            <a:r>
              <a:rPr lang="en-US" dirty="0"/>
              <a:t>Brownian </a:t>
            </a:r>
            <a:br>
              <a:rPr lang="en-US" dirty="0"/>
            </a:br>
            <a:r>
              <a:rPr lang="en-US" dirty="0"/>
              <a:t>motion</a:t>
            </a:r>
          </a:p>
        </p:txBody>
      </p:sp>
      <p:sp>
        <p:nvSpPr>
          <p:cNvPr id="86" name="TextBox 85">
            <a:extLst>
              <a:ext uri="{FF2B5EF4-FFF2-40B4-BE49-F238E27FC236}">
                <a16:creationId xmlns:a16="http://schemas.microsoft.com/office/drawing/2014/main" id="{C6FF2043-86A5-68CF-740E-613382D309DB}"/>
              </a:ext>
            </a:extLst>
          </p:cNvPr>
          <p:cNvSpPr txBox="1"/>
          <p:nvPr/>
        </p:nvSpPr>
        <p:spPr>
          <a:xfrm>
            <a:off x="6917333" y="1549265"/>
            <a:ext cx="4458913" cy="369332"/>
          </a:xfrm>
          <a:prstGeom prst="rect">
            <a:avLst/>
          </a:prstGeom>
          <a:noFill/>
        </p:spPr>
        <p:txBody>
          <a:bodyPr wrap="none" rtlCol="0">
            <a:spAutoFit/>
          </a:bodyPr>
          <a:lstStyle/>
          <a:p>
            <a:pPr algn="ctr"/>
            <a:r>
              <a:rPr lang="en-US" dirty="0"/>
              <a:t>Stochastic Differential Equations (SDEs) </a:t>
            </a:r>
            <a:r>
              <a:rPr lang="en-US" sz="900" baseline="30000" dirty="0"/>
              <a:t>[3]</a:t>
            </a:r>
            <a:endParaRPr lang="en-US" dirty="0"/>
          </a:p>
        </p:txBody>
      </p:sp>
      <p:sp>
        <p:nvSpPr>
          <p:cNvPr id="87" name="Right Arrow 86">
            <a:extLst>
              <a:ext uri="{FF2B5EF4-FFF2-40B4-BE49-F238E27FC236}">
                <a16:creationId xmlns:a16="http://schemas.microsoft.com/office/drawing/2014/main" id="{DDD16BA2-80DB-BD74-EB5D-D185C286A3F5}"/>
              </a:ext>
            </a:extLst>
          </p:cNvPr>
          <p:cNvSpPr/>
          <p:nvPr/>
        </p:nvSpPr>
        <p:spPr>
          <a:xfrm>
            <a:off x="6567860" y="1632323"/>
            <a:ext cx="372598"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Down Arrow 87">
            <a:extLst>
              <a:ext uri="{FF2B5EF4-FFF2-40B4-BE49-F238E27FC236}">
                <a16:creationId xmlns:a16="http://schemas.microsoft.com/office/drawing/2014/main" id="{D694FE08-3006-94E1-BF19-F64BF7F071FE}"/>
              </a:ext>
            </a:extLst>
          </p:cNvPr>
          <p:cNvSpPr/>
          <p:nvPr/>
        </p:nvSpPr>
        <p:spPr>
          <a:xfrm>
            <a:off x="8607261" y="3989066"/>
            <a:ext cx="313668" cy="453247"/>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A80C11C0-6DBC-EC8A-38EC-38FE38272293}"/>
              </a:ext>
            </a:extLst>
          </p:cNvPr>
          <p:cNvSpPr txBox="1"/>
          <p:nvPr/>
        </p:nvSpPr>
        <p:spPr>
          <a:xfrm>
            <a:off x="2756232" y="5666161"/>
            <a:ext cx="1217000" cy="230832"/>
          </a:xfrm>
          <a:prstGeom prst="rect">
            <a:avLst/>
          </a:prstGeom>
          <a:noFill/>
        </p:spPr>
        <p:txBody>
          <a:bodyPr wrap="none" rtlCol="0">
            <a:spAutoFit/>
          </a:bodyPr>
          <a:lstStyle/>
          <a:p>
            <a:r>
              <a:rPr lang="en-US" sz="900" dirty="0">
                <a:solidFill>
                  <a:schemeClr val="bg1">
                    <a:lumMod val="75000"/>
                  </a:schemeClr>
                </a:solidFill>
              </a:rPr>
              <a:t>[3] Thygesen (2023)</a:t>
            </a:r>
          </a:p>
        </p:txBody>
      </p:sp>
      <p:cxnSp>
        <p:nvCxnSpPr>
          <p:cNvPr id="17" name="Straight Arrow Connector 16">
            <a:extLst>
              <a:ext uri="{FF2B5EF4-FFF2-40B4-BE49-F238E27FC236}">
                <a16:creationId xmlns:a16="http://schemas.microsoft.com/office/drawing/2014/main" id="{0E516533-F263-C64A-1F46-747F4B0AC622}"/>
              </a:ext>
            </a:extLst>
          </p:cNvPr>
          <p:cNvCxnSpPr>
            <a:cxnSpLocks/>
            <a:stCxn id="16" idx="1"/>
          </p:cNvCxnSpPr>
          <p:nvPr/>
        </p:nvCxnSpPr>
        <p:spPr>
          <a:xfrm flipH="1">
            <a:off x="2756232" y="3908745"/>
            <a:ext cx="558399" cy="37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97" name="Table 96">
            <a:extLst>
              <a:ext uri="{FF2B5EF4-FFF2-40B4-BE49-F238E27FC236}">
                <a16:creationId xmlns:a16="http://schemas.microsoft.com/office/drawing/2014/main" id="{20AFCCA8-00BA-3673-61FA-1C2DA10A65A7}"/>
              </a:ext>
            </a:extLst>
          </p:cNvPr>
          <p:cNvGraphicFramePr>
            <a:graphicFrameLocks noGrp="1"/>
          </p:cNvGraphicFramePr>
          <p:nvPr>
            <p:extLst>
              <p:ext uri="{D42A27DB-BD31-4B8C-83A1-F6EECF244321}">
                <p14:modId xmlns:p14="http://schemas.microsoft.com/office/powerpoint/2010/main" val="1664913749"/>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sng"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24868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fade">
                                      <p:cBhvr>
                                        <p:cTn id="45" dur="500"/>
                                        <p:tgtEl>
                                          <p:spTgt spid="8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fade">
                                      <p:cBhvr>
                                        <p:cTn id="59" dur="500"/>
                                        <p:tgtEl>
                                          <p:spTgt spid="6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500"/>
                                        <p:tgtEl>
                                          <p:spTgt spid="7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10" presetClass="entr" presetSubtype="0" fill="hold"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50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fade">
                                      <p:cBhvr>
                                        <p:cTn id="78" dur="500"/>
                                        <p:tgtEl>
                                          <p:spTgt spid="75"/>
                                        </p:tgtEl>
                                      </p:cBhvr>
                                    </p:animEffect>
                                  </p:childTnLst>
                                </p:cTn>
                              </p:par>
                              <p:par>
                                <p:cTn id="79" presetID="10" presetClass="entr" presetSubtype="0" fill="hold" nodeType="withEffect">
                                  <p:stCondLst>
                                    <p:cond delay="0"/>
                                  </p:stCondLst>
                                  <p:childTnLst>
                                    <p:set>
                                      <p:cBhvr>
                                        <p:cTn id="80" dur="1" fill="hold">
                                          <p:stCondLst>
                                            <p:cond delay="0"/>
                                          </p:stCondLst>
                                        </p:cTn>
                                        <p:tgtEl>
                                          <p:spTgt spid="76"/>
                                        </p:tgtEl>
                                        <p:attrNameLst>
                                          <p:attrName>style.visibility</p:attrName>
                                        </p:attrNameLst>
                                      </p:cBhvr>
                                      <p:to>
                                        <p:strVal val="visible"/>
                                      </p:to>
                                    </p:set>
                                    <p:animEffect transition="in" filter="fade">
                                      <p:cBhvr>
                                        <p:cTn id="81" dur="500"/>
                                        <p:tgtEl>
                                          <p:spTgt spid="7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7"/>
                                        </p:tgtEl>
                                        <p:attrNameLst>
                                          <p:attrName>style.visibility</p:attrName>
                                        </p:attrNameLst>
                                      </p:cBhvr>
                                      <p:to>
                                        <p:strVal val="visible"/>
                                      </p:to>
                                    </p:set>
                                    <p:animEffect transition="in" filter="fade">
                                      <p:cBhvr>
                                        <p:cTn id="84" dur="500"/>
                                        <p:tgtEl>
                                          <p:spTgt spid="7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p:bldP spid="16" grpId="0"/>
      <p:bldP spid="28" grpId="0"/>
      <p:bldP spid="30" grpId="0"/>
      <p:bldP spid="35" grpId="0"/>
      <p:bldP spid="26" grpId="0" animBg="1"/>
      <p:bldP spid="65" grpId="0" animBg="1"/>
      <p:bldP spid="66" grpId="0" animBg="1"/>
      <p:bldP spid="67" grpId="0" animBg="1"/>
      <p:bldP spid="70" grpId="0"/>
      <p:bldP spid="71" grpId="0"/>
      <p:bldP spid="75" grpId="0" animBg="1"/>
      <p:bldP spid="77" grpId="0"/>
      <p:bldP spid="86" grpId="0"/>
      <p:bldP spid="87" grpId="0" animBg="1"/>
      <p:bldP spid="8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7BD9-DB97-E1B1-E1AE-CADC0190EC05}"/>
              </a:ext>
            </a:extLst>
          </p:cNvPr>
          <p:cNvSpPr>
            <a:spLocks noGrp="1"/>
          </p:cNvSpPr>
          <p:nvPr>
            <p:ph type="title"/>
          </p:nvPr>
        </p:nvSpPr>
        <p:spPr/>
        <p:txBody>
          <a:bodyPr/>
          <a:lstStyle/>
          <a:p>
            <a:r>
              <a:rPr lang="en-US" dirty="0"/>
              <a:t>Optimal stopping Problem</a:t>
            </a:r>
          </a:p>
        </p:txBody>
      </p:sp>
      <p:sp>
        <p:nvSpPr>
          <p:cNvPr id="3" name="Footer Placeholder 2">
            <a:extLst>
              <a:ext uri="{FF2B5EF4-FFF2-40B4-BE49-F238E27FC236}">
                <a16:creationId xmlns:a16="http://schemas.microsoft.com/office/drawing/2014/main" id="{B0432E4A-447D-1B2E-8A4B-BB6E11B8A3D2}"/>
              </a:ext>
            </a:extLst>
          </p:cNvPr>
          <p:cNvSpPr>
            <a:spLocks noGrp="1"/>
          </p:cNvSpPr>
          <p:nvPr>
            <p:ph type="ftr" sz="quarter" idx="12"/>
          </p:nvPr>
        </p:nvSpPr>
        <p:spPr/>
        <p:txBody>
          <a:bodyPr/>
          <a:lstStyle/>
          <a:p>
            <a:pPr>
              <a:defRPr/>
            </a:pPr>
            <a:r>
              <a:rPr lang="de-DE"/>
              <a:t>4 of 14</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35D0BC3F-A841-EF86-26A1-7C83E1CFD1D9}"/>
                  </a:ext>
                </a:extLst>
              </p:cNvPr>
              <p:cNvSpPr>
                <a:spLocks noGrp="1"/>
              </p:cNvSpPr>
              <p:nvPr>
                <p:ph type="body" sz="quarter" idx="14"/>
              </p:nvPr>
            </p:nvSpPr>
            <p:spPr>
              <a:xfrm>
                <a:off x="383118" y="999461"/>
                <a:ext cx="5712882" cy="4671294"/>
              </a:xfrm>
            </p:spPr>
            <p:txBody>
              <a:bodyPr/>
              <a:lstStyle/>
              <a:p>
                <a:pPr marL="285750" indent="-285750">
                  <a:lnSpc>
                    <a:spcPct val="150000"/>
                  </a:lnSpc>
                </a:pPr>
                <a:endParaRPr lang="en-US" dirty="0"/>
              </a:p>
              <a:p>
                <a:pPr marL="285750" indent="-285750">
                  <a:lnSpc>
                    <a:spcPct val="150000"/>
                  </a:lnSpc>
                </a:pPr>
                <a:endParaRPr lang="en-US" dirty="0"/>
              </a:p>
              <a:p>
                <a:pPr marL="285750" indent="-285750">
                  <a:lnSpc>
                    <a:spcPct val="150000"/>
                  </a:lnSpc>
                </a:pPr>
                <a:endParaRPr lang="en-US" dirty="0"/>
              </a:p>
              <a:p>
                <a:pPr marL="285750" indent="-285750">
                  <a:lnSpc>
                    <a:spcPct val="150000"/>
                  </a:lnSpc>
                </a:pPr>
                <a:endParaRPr lang="en-US" dirty="0"/>
              </a:p>
              <a:p>
                <a:pPr marL="285750" indent="-285750">
                  <a:lnSpc>
                    <a:spcPct val="150000"/>
                  </a:lnSpc>
                </a:pPr>
                <a:r>
                  <a:rPr lang="en-US" dirty="0"/>
                  <a:t>Common in finance: “When to sell a stock?” or “When to exercise an option?”</a:t>
                </a:r>
              </a:p>
              <a:p>
                <a:pPr marL="285750" indent="-285750">
                  <a:lnSpc>
                    <a:spcPct val="150000"/>
                  </a:lnSpc>
                </a:pPr>
                <a:r>
                  <a:rPr lang="en-US" dirty="0"/>
                  <a:t>Maximizing the expectation of a reward </a:t>
                </a:r>
                <a14:m>
                  <m:oMath xmlns:m="http://schemas.openxmlformats.org/officeDocument/2006/math">
                    <m:r>
                      <a:rPr lang="en-US" b="0" i="1" smtClean="0">
                        <a:latin typeface="Cambria Math" panose="02040503050406030204" pitchFamily="18" charset="0"/>
                      </a:rPr>
                      <m:t>𝐺</m:t>
                    </m:r>
                  </m:oMath>
                </a14:m>
                <a:r>
                  <a:rPr lang="en-US" dirty="0"/>
                  <a:t> at stopping time </a:t>
                </a:r>
                <a14:m>
                  <m:oMath xmlns:m="http://schemas.openxmlformats.org/officeDocument/2006/math">
                    <m:r>
                      <a:rPr lang="en-US" b="0" i="1" smtClean="0">
                        <a:latin typeface="Cambria Math" panose="02040503050406030204" pitchFamily="18" charset="0"/>
                      </a:rPr>
                      <m:t>𝜏</m:t>
                    </m:r>
                  </m:oMath>
                </a14:m>
                <a:r>
                  <a:rPr lang="en-US" dirty="0"/>
                  <a:t> </a:t>
                </a:r>
                <a:r>
                  <a:rPr lang="en-US" sz="1200" baseline="30000" dirty="0"/>
                  <a:t>[1]</a:t>
                </a:r>
                <a:endParaRPr lang="en-US" dirty="0"/>
              </a:p>
              <a:p>
                <a:pPr marL="0" indent="0">
                  <a:lnSpc>
                    <a:spcPct val="150000"/>
                  </a:lnSpc>
                  <a:buNone/>
                </a:pPr>
                <a:endParaRPr lang="en-US" dirty="0"/>
              </a:p>
              <a:p>
                <a:pPr marL="0" indent="0">
                  <a:lnSpc>
                    <a:spcPct val="150000"/>
                  </a:lnSpc>
                  <a:buNone/>
                </a:pPr>
                <a:endParaRPr lang="en-US" dirty="0"/>
              </a:p>
              <a:p>
                <a:pPr marL="0" indent="0">
                  <a:lnSpc>
                    <a:spcPct val="150000"/>
                  </a:lnSpc>
                  <a:buNone/>
                </a:pPr>
                <a:endParaRPr lang="en-US" dirty="0"/>
              </a:p>
            </p:txBody>
          </p:sp>
        </mc:Choice>
        <mc:Fallback xmlns="">
          <p:sp>
            <p:nvSpPr>
              <p:cNvPr id="4" name="Text Placeholder 3">
                <a:extLst>
                  <a:ext uri="{FF2B5EF4-FFF2-40B4-BE49-F238E27FC236}">
                    <a16:creationId xmlns:a16="http://schemas.microsoft.com/office/drawing/2014/main" id="{35D0BC3F-A841-EF86-26A1-7C83E1CFD1D9}"/>
                  </a:ext>
                </a:extLst>
              </p:cNvPr>
              <p:cNvSpPr>
                <a:spLocks noGrp="1" noRot="1" noChangeAspect="1" noMove="1" noResize="1" noEditPoints="1" noAdjustHandles="1" noChangeArrowheads="1" noChangeShapeType="1" noTextEdit="1"/>
              </p:cNvSpPr>
              <p:nvPr>
                <p:ph type="body" sz="quarter" idx="14"/>
              </p:nvPr>
            </p:nvSpPr>
            <p:spPr>
              <a:xfrm>
                <a:off x="383118" y="999461"/>
                <a:ext cx="5712882" cy="4671294"/>
              </a:xfrm>
              <a:blipFill>
                <a:blip r:embed="rId3"/>
                <a:stretch>
                  <a:fillRect l="-2217" r="-332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62AC2F18-1E73-A063-B2B7-15E8433E21C3}"/>
              </a:ext>
            </a:extLst>
          </p:cNvPr>
          <p:cNvPicPr>
            <a:picLocks noChangeAspect="1"/>
          </p:cNvPicPr>
          <p:nvPr/>
        </p:nvPicPr>
        <p:blipFill>
          <a:blip r:embed="rId4"/>
          <a:stretch>
            <a:fillRect/>
          </a:stretch>
        </p:blipFill>
        <p:spPr>
          <a:xfrm>
            <a:off x="6497746" y="1211755"/>
            <a:ext cx="5305158" cy="3536771"/>
          </a:xfrm>
          <a:prstGeom prst="rect">
            <a:avLst/>
          </a:prstGeom>
        </p:spPr>
      </p:pic>
      <p:sp>
        <p:nvSpPr>
          <p:cNvPr id="5" name="Rounded Rectangle 86">
            <a:extLst>
              <a:ext uri="{FF2B5EF4-FFF2-40B4-BE49-F238E27FC236}">
                <a16:creationId xmlns:a16="http://schemas.microsoft.com/office/drawing/2014/main" id="{551E2B66-B72C-A96C-3332-19EC23EDE7C5}"/>
              </a:ext>
            </a:extLst>
          </p:cNvPr>
          <p:cNvSpPr/>
          <p:nvPr/>
        </p:nvSpPr>
        <p:spPr>
          <a:xfrm>
            <a:off x="383118" y="1317994"/>
            <a:ext cx="2768519" cy="1069813"/>
          </a:xfrm>
          <a:prstGeom prst="round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i="1" dirty="0">
                <a:solidFill>
                  <a:schemeClr val="tx1"/>
                </a:solidFill>
              </a:rPr>
              <a:t>When to act under uncertainty?</a:t>
            </a:r>
            <a:endParaRPr lang="en-US" b="1" i="1" dirty="0">
              <a:solidFill>
                <a:schemeClr val="tx1"/>
              </a:solidFill>
            </a:endParaRPr>
          </a:p>
        </p:txBody>
      </p:sp>
      <p:sp>
        <p:nvSpPr>
          <p:cNvPr id="8" name="Right Arrow 60">
            <a:extLst>
              <a:ext uri="{FF2B5EF4-FFF2-40B4-BE49-F238E27FC236}">
                <a16:creationId xmlns:a16="http://schemas.microsoft.com/office/drawing/2014/main" id="{0F0E770F-F374-86A9-3D2B-825914906B39}"/>
              </a:ext>
            </a:extLst>
          </p:cNvPr>
          <p:cNvSpPr/>
          <p:nvPr/>
        </p:nvSpPr>
        <p:spPr>
          <a:xfrm>
            <a:off x="3308386" y="1722869"/>
            <a:ext cx="310392"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A301A8-D6DC-66CA-1439-A231293F17D5}"/>
              </a:ext>
            </a:extLst>
          </p:cNvPr>
          <p:cNvSpPr txBox="1"/>
          <p:nvPr/>
        </p:nvSpPr>
        <p:spPr>
          <a:xfrm>
            <a:off x="3561692" y="1668233"/>
            <a:ext cx="2936054" cy="369332"/>
          </a:xfrm>
          <a:prstGeom prst="rect">
            <a:avLst/>
          </a:prstGeom>
          <a:noFill/>
        </p:spPr>
        <p:txBody>
          <a:bodyPr wrap="square" rtlCol="0">
            <a:spAutoFit/>
          </a:bodyPr>
          <a:lstStyle/>
          <a:p>
            <a:pPr algn="ctr"/>
            <a:r>
              <a:rPr lang="en-US" dirty="0"/>
              <a:t>Optimal stopping problem</a:t>
            </a:r>
          </a:p>
        </p:txBody>
      </p:sp>
      <p:sp>
        <p:nvSpPr>
          <p:cNvPr id="20" name="Rounded Rectangle 13">
            <a:extLst>
              <a:ext uri="{FF2B5EF4-FFF2-40B4-BE49-F238E27FC236}">
                <a16:creationId xmlns:a16="http://schemas.microsoft.com/office/drawing/2014/main" id="{A4582D3D-D300-BED1-7993-367F0CD149C8}"/>
              </a:ext>
            </a:extLst>
          </p:cNvPr>
          <p:cNvSpPr/>
          <p:nvPr/>
        </p:nvSpPr>
        <p:spPr>
          <a:xfrm>
            <a:off x="2607034" y="5115434"/>
            <a:ext cx="6977931" cy="809229"/>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rPr>
              <a:t>Can we use tools from finance for engineering problems?</a:t>
            </a:r>
          </a:p>
        </p:txBody>
      </p:sp>
      <p:pic>
        <p:nvPicPr>
          <p:cNvPr id="6" name="Graphic 5" descr="Questions with solid fill">
            <a:extLst>
              <a:ext uri="{FF2B5EF4-FFF2-40B4-BE49-F238E27FC236}">
                <a16:creationId xmlns:a16="http://schemas.microsoft.com/office/drawing/2014/main" id="{E498A9C6-7874-C1B8-70D7-5D1585EFC9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7034" y="4426109"/>
            <a:ext cx="914400" cy="914400"/>
          </a:xfrm>
          <a:prstGeom prst="rect">
            <a:avLst/>
          </a:prstGeom>
        </p:spPr>
      </p:pic>
      <p:sp>
        <p:nvSpPr>
          <p:cNvPr id="22" name="TextBox 21">
            <a:extLst>
              <a:ext uri="{FF2B5EF4-FFF2-40B4-BE49-F238E27FC236}">
                <a16:creationId xmlns:a16="http://schemas.microsoft.com/office/drawing/2014/main" id="{233CC868-9046-978F-4FB8-05DA14FF947C}"/>
              </a:ext>
            </a:extLst>
          </p:cNvPr>
          <p:cNvSpPr txBox="1"/>
          <p:nvPr/>
        </p:nvSpPr>
        <p:spPr>
          <a:xfrm>
            <a:off x="363563" y="5809247"/>
            <a:ext cx="1736373" cy="230832"/>
          </a:xfrm>
          <a:prstGeom prst="rect">
            <a:avLst/>
          </a:prstGeom>
          <a:noFill/>
        </p:spPr>
        <p:txBody>
          <a:bodyPr wrap="none" rtlCol="0">
            <a:spAutoFit/>
          </a:bodyPr>
          <a:lstStyle/>
          <a:p>
            <a:r>
              <a:rPr lang="en-US" sz="900" dirty="0">
                <a:solidFill>
                  <a:schemeClr val="bg1">
                    <a:lumMod val="75000"/>
                  </a:schemeClr>
                </a:solidFill>
              </a:rPr>
              <a:t>[1] Shiryaev and </a:t>
            </a:r>
            <a:r>
              <a:rPr lang="en-US" sz="900" dirty="0" err="1">
                <a:solidFill>
                  <a:schemeClr val="bg1">
                    <a:lumMod val="75000"/>
                  </a:schemeClr>
                </a:solidFill>
              </a:rPr>
              <a:t>Peskir</a:t>
            </a:r>
            <a:r>
              <a:rPr lang="en-US" sz="900" dirty="0">
                <a:solidFill>
                  <a:schemeClr val="bg1">
                    <a:lumMod val="75000"/>
                  </a:schemeClr>
                </a:solidFill>
              </a:rPr>
              <a:t> (2006)</a:t>
            </a:r>
          </a:p>
        </p:txBody>
      </p:sp>
      <p:graphicFrame>
        <p:nvGraphicFramePr>
          <p:cNvPr id="7" name="Table 6">
            <a:extLst>
              <a:ext uri="{FF2B5EF4-FFF2-40B4-BE49-F238E27FC236}">
                <a16:creationId xmlns:a16="http://schemas.microsoft.com/office/drawing/2014/main" id="{04118DEE-BB5D-673E-58AD-8C5A039925F6}"/>
              </a:ext>
            </a:extLst>
          </p:cNvPr>
          <p:cNvGraphicFramePr>
            <a:graphicFrameLocks noGrp="1"/>
          </p:cNvGraphicFramePr>
          <p:nvPr>
            <p:extLst>
              <p:ext uri="{D42A27DB-BD31-4B8C-83A1-F6EECF244321}">
                <p14:modId xmlns:p14="http://schemas.microsoft.com/office/powerpoint/2010/main" val="2123838127"/>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61592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3ED0A-F005-A8E6-C7FD-CDF329420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FB3E84-2123-90A7-CE40-C942A8E00C71}"/>
              </a:ext>
            </a:extLst>
          </p:cNvPr>
          <p:cNvSpPr>
            <a:spLocks noGrp="1"/>
          </p:cNvSpPr>
          <p:nvPr>
            <p:ph type="title"/>
          </p:nvPr>
        </p:nvSpPr>
        <p:spPr/>
        <p:txBody>
          <a:bodyPr/>
          <a:lstStyle/>
          <a:p>
            <a:r>
              <a:rPr lang="en-US" dirty="0"/>
              <a:t>Longstaff-Schwartz Algorithm</a:t>
            </a:r>
          </a:p>
        </p:txBody>
      </p:sp>
      <p:sp>
        <p:nvSpPr>
          <p:cNvPr id="3" name="Footer Placeholder 2">
            <a:extLst>
              <a:ext uri="{FF2B5EF4-FFF2-40B4-BE49-F238E27FC236}">
                <a16:creationId xmlns:a16="http://schemas.microsoft.com/office/drawing/2014/main" id="{7C17BB6B-9C74-3D7C-8ED1-4BE9B7A4D61C}"/>
              </a:ext>
            </a:extLst>
          </p:cNvPr>
          <p:cNvSpPr>
            <a:spLocks noGrp="1"/>
          </p:cNvSpPr>
          <p:nvPr>
            <p:ph type="ftr" sz="quarter" idx="11"/>
          </p:nvPr>
        </p:nvSpPr>
        <p:spPr/>
        <p:txBody>
          <a:bodyPr/>
          <a:lstStyle/>
          <a:p>
            <a:pPr>
              <a:defRPr/>
            </a:pPr>
            <a:r>
              <a:rPr lang="de-DE"/>
              <a:t>5 of 14</a:t>
            </a:r>
          </a:p>
        </p:txBody>
      </p:sp>
      <p:sp>
        <p:nvSpPr>
          <p:cNvPr id="81" name="TextBox 80">
            <a:extLst>
              <a:ext uri="{FF2B5EF4-FFF2-40B4-BE49-F238E27FC236}">
                <a16:creationId xmlns:a16="http://schemas.microsoft.com/office/drawing/2014/main" id="{BE46FE1F-3651-2EAA-8710-D54C4EEBE1FA}"/>
              </a:ext>
            </a:extLst>
          </p:cNvPr>
          <p:cNvSpPr txBox="1"/>
          <p:nvPr/>
        </p:nvSpPr>
        <p:spPr>
          <a:xfrm>
            <a:off x="11145695" y="3709349"/>
            <a:ext cx="210314" cy="200055"/>
          </a:xfrm>
          <a:prstGeom prst="rect">
            <a:avLst/>
          </a:prstGeom>
          <a:noFill/>
        </p:spPr>
        <p:txBody>
          <a:bodyPr wrap="none" rtlCol="0">
            <a:spAutoFit/>
          </a:bodyPr>
          <a:lstStyle/>
          <a:p>
            <a:r>
              <a:rPr lang="en-US" sz="700" dirty="0">
                <a:solidFill>
                  <a:schemeClr val="bg1"/>
                </a:solidFill>
              </a:rPr>
              <a:t>.</a:t>
            </a:r>
          </a:p>
        </p:txBody>
      </p:sp>
      <p:grpSp>
        <p:nvGrpSpPr>
          <p:cNvPr id="93" name="Group 92">
            <a:extLst>
              <a:ext uri="{FF2B5EF4-FFF2-40B4-BE49-F238E27FC236}">
                <a16:creationId xmlns:a16="http://schemas.microsoft.com/office/drawing/2014/main" id="{E864EFE3-0BE7-3AC9-E853-F0D466C77628}"/>
              </a:ext>
            </a:extLst>
          </p:cNvPr>
          <p:cNvGrpSpPr/>
          <p:nvPr/>
        </p:nvGrpSpPr>
        <p:grpSpPr>
          <a:xfrm>
            <a:off x="613735" y="3200369"/>
            <a:ext cx="5338684" cy="1157861"/>
            <a:chOff x="5428092" y="1036948"/>
            <a:chExt cx="5338684" cy="1157861"/>
          </a:xfrm>
        </p:grpSpPr>
        <p:sp>
          <p:nvSpPr>
            <p:cNvPr id="92" name="Rounded Rectangle 91">
              <a:extLst>
                <a:ext uri="{FF2B5EF4-FFF2-40B4-BE49-F238E27FC236}">
                  <a16:creationId xmlns:a16="http://schemas.microsoft.com/office/drawing/2014/main" id="{A1D43A47-DC9E-2BB2-AEC8-217597668727}"/>
                </a:ext>
              </a:extLst>
            </p:cNvPr>
            <p:cNvSpPr/>
            <p:nvPr/>
          </p:nvSpPr>
          <p:spPr>
            <a:xfrm>
              <a:off x="5428092" y="1036948"/>
              <a:ext cx="5338684" cy="1157861"/>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A0590684-5503-5155-4748-D5AAA1CFECAF}"/>
                    </a:ext>
                  </a:extLst>
                </p:cNvPr>
                <p:cNvSpPr txBox="1"/>
                <p:nvPr/>
              </p:nvSpPr>
              <p:spPr>
                <a:xfrm>
                  <a:off x="5684172" y="1154213"/>
                  <a:ext cx="4826524"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Decide action at time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oMath>
                  </a14:m>
                  <a:r>
                    <a:rPr lang="en-US" dirty="0"/>
                    <a:t> by comparing the immediate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𝑛</m:t>
                          </m:r>
                        </m:sub>
                      </m:sSub>
                    </m:oMath>
                  </a14:m>
                  <a:r>
                    <a:rPr lang="en-US" dirty="0"/>
                    <a:t> to the expected optimal reward </a:t>
                  </a:r>
                  <a14:m>
                    <m:oMath xmlns:m="http://schemas.openxmlformats.org/officeDocument/2006/math">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89" name="TextBox 88">
                  <a:extLst>
                    <a:ext uri="{FF2B5EF4-FFF2-40B4-BE49-F238E27FC236}">
                      <a16:creationId xmlns:a16="http://schemas.microsoft.com/office/drawing/2014/main" id="{A0590684-5503-5155-4748-D5AAA1CFECAF}"/>
                    </a:ext>
                  </a:extLst>
                </p:cNvPr>
                <p:cNvSpPr txBox="1">
                  <a:spLocks noRot="1" noChangeAspect="1" noMove="1" noResize="1" noEditPoints="1" noAdjustHandles="1" noChangeArrowheads="1" noChangeShapeType="1" noTextEdit="1"/>
                </p:cNvSpPr>
                <p:nvPr/>
              </p:nvSpPr>
              <p:spPr>
                <a:xfrm>
                  <a:off x="5684172" y="1154213"/>
                  <a:ext cx="4826524" cy="923330"/>
                </a:xfrm>
                <a:prstGeom prst="rect">
                  <a:avLst/>
                </a:prstGeom>
                <a:blipFill>
                  <a:blip r:embed="rId2"/>
                  <a:stretch>
                    <a:fillRect l="-262" t="-2703" r="-1575" b="-9459"/>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CF2E8056-C8C9-5EA3-236E-0A3F026ABC4B}"/>
                  </a:ext>
                </a:extLst>
              </p:cNvPr>
              <p:cNvSpPr txBox="1"/>
              <p:nvPr/>
            </p:nvSpPr>
            <p:spPr>
              <a:xfrm>
                <a:off x="408209" y="1434570"/>
                <a:ext cx="4917935" cy="1564531"/>
              </a:xfrm>
              <a:prstGeom prst="rect">
                <a:avLst/>
              </a:prstGeom>
              <a:noFill/>
              <a:ln>
                <a:noFill/>
              </a:ln>
            </p:spPr>
            <p:txBody>
              <a:bodyPr wrap="square" rtlCol="0">
                <a:spAutoFit/>
              </a:bodyPr>
              <a:lstStyle/>
              <a:p>
                <a:r>
                  <a:rPr lang="en-US" b="1" dirty="0">
                    <a:solidFill>
                      <a:schemeClr val="tx2"/>
                    </a:solidFill>
                  </a:rPr>
                  <a:t>Prior information</a:t>
                </a:r>
              </a:p>
              <a:p>
                <a:pPr marL="285750" indent="-285750">
                  <a:lnSpc>
                    <a:spcPct val="150000"/>
                  </a:lnSpc>
                  <a:buFont typeface="Arial" panose="020B0604020202020204" pitchFamily="34" charset="0"/>
                  <a:buChar char="•"/>
                </a:pPr>
                <a:r>
                  <a:rPr lang="en-US" b="1" dirty="0"/>
                  <a:t>SDE: </a:t>
                </a:r>
                <a14:m>
                  <m:oMath xmlns:m="http://schemas.openxmlformats.org/officeDocument/2006/math">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r>
                      <a:rPr lang="en-US" b="0" i="1" smtClean="0">
                        <a:latin typeface="Cambria Math" panose="02040503050406030204" pitchFamily="18" charset="0"/>
                      </a:rPr>
                      <m:t>𝜇</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𝑑𝑡</m:t>
                    </m:r>
                    <m:r>
                      <a:rPr lang="en-US" i="1">
                        <a:latin typeface="Cambria Math" panose="02040503050406030204" pitchFamily="18" charset="0"/>
                      </a:rPr>
                      <m:t>+</m:t>
                    </m:r>
                    <m:r>
                      <a:rPr lang="en-US" b="0" i="1" smtClean="0">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𝑡</m:t>
                        </m:r>
                      </m:sub>
                    </m:sSub>
                  </m:oMath>
                </a14:m>
                <a:endParaRPr lang="en-US" dirty="0"/>
              </a:p>
              <a:p>
                <a:pPr marL="285750" indent="-285750">
                  <a:lnSpc>
                    <a:spcPct val="150000"/>
                  </a:lnSpc>
                  <a:buFont typeface="Arial" panose="020B0604020202020204" pitchFamily="34" charset="0"/>
                  <a:buChar char="•"/>
                </a:pPr>
                <a:r>
                  <a:rPr lang="en-US" b="1" dirty="0"/>
                  <a:t>Stopping criteria:</a:t>
                </a:r>
                <a:r>
                  <a:rPr lang="en-US" dirty="0"/>
                  <a:t> e.g., only stop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𝜖</m:t>
                    </m:r>
                  </m:oMath>
                </a14:m>
                <a:endParaRPr lang="en-US" b="1" dirty="0"/>
              </a:p>
              <a:p>
                <a:pPr marL="285750" indent="-285750">
                  <a:lnSpc>
                    <a:spcPct val="150000"/>
                  </a:lnSpc>
                  <a:buFont typeface="Arial" panose="020B0604020202020204" pitchFamily="34" charset="0"/>
                  <a:buChar char="•"/>
                </a:pPr>
                <a:r>
                  <a:rPr lang="en-US" b="1" dirty="0"/>
                  <a:t>Reward function: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endParaRPr lang="en-US" b="1" dirty="0"/>
              </a:p>
            </p:txBody>
          </p:sp>
        </mc:Choice>
        <mc:Fallback xmlns="">
          <p:sp>
            <p:nvSpPr>
              <p:cNvPr id="91" name="TextBox 90">
                <a:extLst>
                  <a:ext uri="{FF2B5EF4-FFF2-40B4-BE49-F238E27FC236}">
                    <a16:creationId xmlns:a16="http://schemas.microsoft.com/office/drawing/2014/main" id="{CF2E8056-C8C9-5EA3-236E-0A3F026ABC4B}"/>
                  </a:ext>
                </a:extLst>
              </p:cNvPr>
              <p:cNvSpPr txBox="1">
                <a:spLocks noRot="1" noChangeAspect="1" noMove="1" noResize="1" noEditPoints="1" noAdjustHandles="1" noChangeArrowheads="1" noChangeShapeType="1" noTextEdit="1"/>
              </p:cNvSpPr>
              <p:nvPr/>
            </p:nvSpPr>
            <p:spPr>
              <a:xfrm>
                <a:off x="408209" y="1434570"/>
                <a:ext cx="4917935" cy="1564531"/>
              </a:xfrm>
              <a:prstGeom prst="rect">
                <a:avLst/>
              </a:prstGeom>
              <a:blipFill>
                <a:blip r:embed="rId3"/>
                <a:stretch>
                  <a:fillRect l="-1031" t="-1600" b="-4800"/>
                </a:stretch>
              </a:blipFill>
              <a:ln>
                <a:noFill/>
              </a:ln>
            </p:spPr>
            <p:txBody>
              <a:bodyPr/>
              <a:lstStyle/>
              <a:p>
                <a:r>
                  <a:rPr lang="en-US">
                    <a:noFill/>
                  </a:rPr>
                  <a:t> </a:t>
                </a:r>
              </a:p>
            </p:txBody>
          </p:sp>
        </mc:Fallback>
      </mc:AlternateContent>
      <p:pic>
        <p:nvPicPr>
          <p:cNvPr id="28" name="Picture 27">
            <a:extLst>
              <a:ext uri="{FF2B5EF4-FFF2-40B4-BE49-F238E27FC236}">
                <a16:creationId xmlns:a16="http://schemas.microsoft.com/office/drawing/2014/main" id="{AE37EE19-091B-9F40-F1A7-C18F88F10BD3}"/>
              </a:ext>
            </a:extLst>
          </p:cNvPr>
          <p:cNvPicPr>
            <a:picLocks noChangeAspect="1"/>
          </p:cNvPicPr>
          <p:nvPr/>
        </p:nvPicPr>
        <p:blipFill>
          <a:blip r:embed="rId4"/>
          <a:srcRect l="3454" t="6158" r="13556" b="7348"/>
          <a:stretch/>
        </p:blipFill>
        <p:spPr>
          <a:xfrm>
            <a:off x="7312108" y="1404216"/>
            <a:ext cx="4268568" cy="2965961"/>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D80DD80-0431-7A0B-4B06-EA05389E8F28}"/>
                  </a:ext>
                </a:extLst>
              </p:cNvPr>
              <p:cNvSpPr txBox="1"/>
              <p:nvPr/>
            </p:nvSpPr>
            <p:spPr>
              <a:xfrm>
                <a:off x="7211948" y="1005638"/>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oMath>
                  </m:oMathPara>
                </a14:m>
                <a:endParaRPr lang="en-US" dirty="0"/>
              </a:p>
            </p:txBody>
          </p:sp>
        </mc:Choice>
        <mc:Fallback xmlns="">
          <p:sp>
            <p:nvSpPr>
              <p:cNvPr id="25" name="TextBox 24">
                <a:extLst>
                  <a:ext uri="{FF2B5EF4-FFF2-40B4-BE49-F238E27FC236}">
                    <a16:creationId xmlns:a16="http://schemas.microsoft.com/office/drawing/2014/main" id="{BD80DD80-0431-7A0B-4B06-EA05389E8F28}"/>
                  </a:ext>
                </a:extLst>
              </p:cNvPr>
              <p:cNvSpPr txBox="1">
                <a:spLocks noRot="1" noChangeAspect="1" noMove="1" noResize="1" noEditPoints="1" noAdjustHandles="1" noChangeArrowheads="1" noChangeShapeType="1" noTextEdit="1"/>
              </p:cNvSpPr>
              <p:nvPr/>
            </p:nvSpPr>
            <p:spPr>
              <a:xfrm>
                <a:off x="7211948" y="1005638"/>
                <a:ext cx="388853" cy="369332"/>
              </a:xfrm>
              <a:prstGeom prst="rect">
                <a:avLst/>
              </a:prstGeom>
              <a:blipFill>
                <a:blip r:embed="rId5"/>
                <a:stretch>
                  <a:fillRect/>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35F6E303-B5AC-75A4-1E3D-77BDE48B6774}"/>
              </a:ext>
            </a:extLst>
          </p:cNvPr>
          <p:cNvCxnSpPr>
            <a:cxnSpLocks/>
          </p:cNvCxnSpPr>
          <p:nvPr/>
        </p:nvCxnSpPr>
        <p:spPr>
          <a:xfrm>
            <a:off x="7638509"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897ABD0-7DFD-BDC5-87B5-5752C785302D}"/>
              </a:ext>
            </a:extLst>
          </p:cNvPr>
          <p:cNvCxnSpPr>
            <a:cxnSpLocks/>
          </p:cNvCxnSpPr>
          <p:nvPr/>
        </p:nvCxnSpPr>
        <p:spPr>
          <a:xfrm>
            <a:off x="7886939"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F8FC36C-6642-6353-FF5E-2FE89857DAC1}"/>
              </a:ext>
            </a:extLst>
          </p:cNvPr>
          <p:cNvCxnSpPr>
            <a:cxnSpLocks/>
          </p:cNvCxnSpPr>
          <p:nvPr/>
        </p:nvCxnSpPr>
        <p:spPr>
          <a:xfrm>
            <a:off x="8124180"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36A1832-940D-478A-ACEC-2E17A20E42D1}"/>
              </a:ext>
            </a:extLst>
          </p:cNvPr>
          <p:cNvCxnSpPr>
            <a:cxnSpLocks/>
          </p:cNvCxnSpPr>
          <p:nvPr/>
        </p:nvCxnSpPr>
        <p:spPr>
          <a:xfrm>
            <a:off x="8356517"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B3B3B6-C803-A081-58A2-E708DEF2635E}"/>
              </a:ext>
            </a:extLst>
          </p:cNvPr>
          <p:cNvCxnSpPr>
            <a:cxnSpLocks/>
          </p:cNvCxnSpPr>
          <p:nvPr/>
        </p:nvCxnSpPr>
        <p:spPr>
          <a:xfrm>
            <a:off x="8604947"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D3C2E5-1138-2D10-6946-02B7AB50AA79}"/>
              </a:ext>
            </a:extLst>
          </p:cNvPr>
          <p:cNvCxnSpPr>
            <a:cxnSpLocks/>
          </p:cNvCxnSpPr>
          <p:nvPr/>
        </p:nvCxnSpPr>
        <p:spPr>
          <a:xfrm>
            <a:off x="8842188" y="2919856"/>
            <a:ext cx="0" cy="1404594"/>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1F09418-EE1E-0411-965D-B46967157359}"/>
              </a:ext>
            </a:extLst>
          </p:cNvPr>
          <p:cNvCxnSpPr>
            <a:cxnSpLocks/>
          </p:cNvCxnSpPr>
          <p:nvPr/>
        </p:nvCxnSpPr>
        <p:spPr>
          <a:xfrm>
            <a:off x="9054101" y="3042404"/>
            <a:ext cx="0" cy="1282046"/>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DC301E58-EF56-197D-2DA8-4B7D8F3C5E3F}"/>
              </a:ext>
            </a:extLst>
          </p:cNvPr>
          <p:cNvCxnSpPr>
            <a:cxnSpLocks/>
          </p:cNvCxnSpPr>
          <p:nvPr/>
        </p:nvCxnSpPr>
        <p:spPr>
          <a:xfrm>
            <a:off x="9302531" y="3061258"/>
            <a:ext cx="0" cy="1263192"/>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995AABB-EF24-25B9-679A-BD1FA2369D15}"/>
              </a:ext>
            </a:extLst>
          </p:cNvPr>
          <p:cNvCxnSpPr>
            <a:cxnSpLocks/>
          </p:cNvCxnSpPr>
          <p:nvPr/>
        </p:nvCxnSpPr>
        <p:spPr>
          <a:xfrm>
            <a:off x="9539772" y="3004697"/>
            <a:ext cx="0" cy="1319753"/>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7BBB1F6-066F-E144-E4D5-76DEF9C7C1CE}"/>
              </a:ext>
            </a:extLst>
          </p:cNvPr>
          <p:cNvCxnSpPr>
            <a:cxnSpLocks/>
          </p:cNvCxnSpPr>
          <p:nvPr/>
        </p:nvCxnSpPr>
        <p:spPr>
          <a:xfrm>
            <a:off x="9800390" y="2787881"/>
            <a:ext cx="0" cy="1536569"/>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7C02169-A868-0A07-982D-46BF3AB208A9}"/>
              </a:ext>
            </a:extLst>
          </p:cNvPr>
          <p:cNvCxnSpPr>
            <a:cxnSpLocks/>
          </p:cNvCxnSpPr>
          <p:nvPr/>
        </p:nvCxnSpPr>
        <p:spPr>
          <a:xfrm>
            <a:off x="10048820" y="2750173"/>
            <a:ext cx="0" cy="1574277"/>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4679AECD-FB98-676C-C19F-C4FEAE66F4DF}"/>
              </a:ext>
            </a:extLst>
          </p:cNvPr>
          <p:cNvCxnSpPr>
            <a:cxnSpLocks/>
          </p:cNvCxnSpPr>
          <p:nvPr/>
        </p:nvCxnSpPr>
        <p:spPr>
          <a:xfrm>
            <a:off x="10286061" y="2816161"/>
            <a:ext cx="0" cy="1508289"/>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2A1D794-D222-3054-3064-559B18334EE9}"/>
              </a:ext>
            </a:extLst>
          </p:cNvPr>
          <p:cNvCxnSpPr>
            <a:cxnSpLocks/>
          </p:cNvCxnSpPr>
          <p:nvPr/>
        </p:nvCxnSpPr>
        <p:spPr>
          <a:xfrm>
            <a:off x="10537251" y="2816161"/>
            <a:ext cx="0" cy="1508289"/>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50CF018-AD3D-3D08-D03A-EC6AF22774ED}"/>
              </a:ext>
            </a:extLst>
          </p:cNvPr>
          <p:cNvCxnSpPr>
            <a:cxnSpLocks/>
          </p:cNvCxnSpPr>
          <p:nvPr/>
        </p:nvCxnSpPr>
        <p:spPr>
          <a:xfrm>
            <a:off x="10785681" y="2750173"/>
            <a:ext cx="0" cy="1574277"/>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5DB1D3A-334B-8299-2F27-9B69A574BF44}"/>
              </a:ext>
            </a:extLst>
          </p:cNvPr>
          <p:cNvCxnSpPr>
            <a:cxnSpLocks/>
          </p:cNvCxnSpPr>
          <p:nvPr/>
        </p:nvCxnSpPr>
        <p:spPr>
          <a:xfrm>
            <a:off x="11041776" y="2750173"/>
            <a:ext cx="0" cy="1574277"/>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A5E26A7-52C9-83D8-1F90-75AADF8DE045}"/>
              </a:ext>
            </a:extLst>
          </p:cNvPr>
          <p:cNvCxnSpPr>
            <a:cxnSpLocks/>
          </p:cNvCxnSpPr>
          <p:nvPr/>
        </p:nvCxnSpPr>
        <p:spPr>
          <a:xfrm>
            <a:off x="11299491" y="2467369"/>
            <a:ext cx="0" cy="1857081"/>
          </a:xfrm>
          <a:prstGeom prst="line">
            <a:avLst/>
          </a:prstGeom>
          <a:ln w="12700">
            <a:prstDash val="lgDash"/>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0685D6A-AB54-312E-3072-85491365AEC0}"/>
              </a:ext>
            </a:extLst>
          </p:cNvPr>
          <p:cNvCxnSpPr>
            <a:cxnSpLocks/>
          </p:cNvCxnSpPr>
          <p:nvPr/>
        </p:nvCxnSpPr>
        <p:spPr>
          <a:xfrm flipH="1">
            <a:off x="11566922" y="2102177"/>
            <a:ext cx="0" cy="2241127"/>
          </a:xfrm>
          <a:prstGeom prst="line">
            <a:avLst/>
          </a:prstGeom>
          <a:ln w="1270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3A77B5D-A4DA-4CD7-C76D-0AAB5BE19689}"/>
                  </a:ext>
                </a:extLst>
              </p:cNvPr>
              <p:cNvSpPr txBox="1"/>
              <p:nvPr/>
            </p:nvSpPr>
            <p:spPr>
              <a:xfrm>
                <a:off x="11381384" y="4346914"/>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𝑁</m:t>
                          </m:r>
                        </m:sub>
                      </m:sSub>
                    </m:oMath>
                  </m:oMathPara>
                </a14:m>
                <a:endParaRPr lang="en-US" dirty="0"/>
              </a:p>
            </p:txBody>
          </p:sp>
        </mc:Choice>
        <mc:Fallback xmlns="">
          <p:sp>
            <p:nvSpPr>
              <p:cNvPr id="83" name="TextBox 82">
                <a:extLst>
                  <a:ext uri="{FF2B5EF4-FFF2-40B4-BE49-F238E27FC236}">
                    <a16:creationId xmlns:a16="http://schemas.microsoft.com/office/drawing/2014/main" id="{63A77B5D-A4DA-4CD7-C76D-0AAB5BE19689}"/>
                  </a:ext>
                </a:extLst>
              </p:cNvPr>
              <p:cNvSpPr txBox="1">
                <a:spLocks noRot="1" noChangeAspect="1" noMove="1" noResize="1" noEditPoints="1" noAdjustHandles="1" noChangeArrowheads="1" noChangeShapeType="1" noTextEdit="1"/>
              </p:cNvSpPr>
              <p:nvPr/>
            </p:nvSpPr>
            <p:spPr>
              <a:xfrm>
                <a:off x="11381384" y="4346914"/>
                <a:ext cx="38885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087D16A5-7281-E282-91FA-C68FFAFD745A}"/>
                  </a:ext>
                </a:extLst>
              </p:cNvPr>
              <p:cNvSpPr txBox="1"/>
              <p:nvPr/>
            </p:nvSpPr>
            <p:spPr>
              <a:xfrm>
                <a:off x="7206842" y="4353696"/>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0</m:t>
                          </m:r>
                        </m:sub>
                      </m:sSub>
                    </m:oMath>
                  </m:oMathPara>
                </a14:m>
                <a:endParaRPr lang="en-US" dirty="0"/>
              </a:p>
            </p:txBody>
          </p:sp>
        </mc:Choice>
        <mc:Fallback xmlns="">
          <p:sp>
            <p:nvSpPr>
              <p:cNvPr id="84" name="TextBox 83">
                <a:extLst>
                  <a:ext uri="{FF2B5EF4-FFF2-40B4-BE49-F238E27FC236}">
                    <a16:creationId xmlns:a16="http://schemas.microsoft.com/office/drawing/2014/main" id="{087D16A5-7281-E282-91FA-C68FFAFD745A}"/>
                  </a:ext>
                </a:extLst>
              </p:cNvPr>
              <p:cNvSpPr txBox="1">
                <a:spLocks noRot="1" noChangeAspect="1" noMove="1" noResize="1" noEditPoints="1" noAdjustHandles="1" noChangeArrowheads="1" noChangeShapeType="1" noTextEdit="1"/>
              </p:cNvSpPr>
              <p:nvPr/>
            </p:nvSpPr>
            <p:spPr>
              <a:xfrm>
                <a:off x="7206842" y="4353696"/>
                <a:ext cx="388853"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A49689B6-CA44-7CA2-2F6B-A39C0259A953}"/>
                  </a:ext>
                </a:extLst>
              </p:cNvPr>
              <p:cNvSpPr txBox="1"/>
              <p:nvPr/>
            </p:nvSpPr>
            <p:spPr>
              <a:xfrm>
                <a:off x="9150919" y="4347731"/>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𝑛</m:t>
                          </m:r>
                        </m:sub>
                      </m:sSub>
                    </m:oMath>
                  </m:oMathPara>
                </a14:m>
                <a:endParaRPr lang="en-US" dirty="0"/>
              </a:p>
            </p:txBody>
          </p:sp>
        </mc:Choice>
        <mc:Fallback xmlns="">
          <p:sp>
            <p:nvSpPr>
              <p:cNvPr id="85" name="TextBox 84">
                <a:extLst>
                  <a:ext uri="{FF2B5EF4-FFF2-40B4-BE49-F238E27FC236}">
                    <a16:creationId xmlns:a16="http://schemas.microsoft.com/office/drawing/2014/main" id="{A49689B6-CA44-7CA2-2F6B-A39C0259A953}"/>
                  </a:ext>
                </a:extLst>
              </p:cNvPr>
              <p:cNvSpPr txBox="1">
                <a:spLocks noRot="1" noChangeAspect="1" noMove="1" noResize="1" noEditPoints="1" noAdjustHandles="1" noChangeArrowheads="1" noChangeShapeType="1" noTextEdit="1"/>
              </p:cNvSpPr>
              <p:nvPr/>
            </p:nvSpPr>
            <p:spPr>
              <a:xfrm>
                <a:off x="9150919" y="4347731"/>
                <a:ext cx="388853" cy="369332"/>
              </a:xfrm>
              <a:prstGeom prst="rect">
                <a:avLst/>
              </a:prstGeom>
              <a:blipFill>
                <a:blip r:embed="rId8"/>
                <a:stretch>
                  <a:fillRect/>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DD3798CF-0FB0-2E04-0785-21AD62EE45EA}"/>
              </a:ext>
            </a:extLst>
          </p:cNvPr>
          <p:cNvCxnSpPr>
            <a:cxnSpLocks/>
          </p:cNvCxnSpPr>
          <p:nvPr/>
        </p:nvCxnSpPr>
        <p:spPr>
          <a:xfrm>
            <a:off x="7406374" y="2615710"/>
            <a:ext cx="4174302"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54465C8F-FA45-0FF0-B590-3ECEE8D41B0C}"/>
                  </a:ext>
                </a:extLst>
              </p:cNvPr>
              <p:cNvSpPr txBox="1"/>
              <p:nvPr/>
            </p:nvSpPr>
            <p:spPr>
              <a:xfrm>
                <a:off x="7133488" y="2397871"/>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𝜖</m:t>
                      </m:r>
                    </m:oMath>
                  </m:oMathPara>
                </a14:m>
                <a:endParaRPr lang="en-US" dirty="0"/>
              </a:p>
            </p:txBody>
          </p:sp>
        </mc:Choice>
        <mc:Fallback xmlns="">
          <p:sp>
            <p:nvSpPr>
              <p:cNvPr id="97" name="TextBox 96">
                <a:extLst>
                  <a:ext uri="{FF2B5EF4-FFF2-40B4-BE49-F238E27FC236}">
                    <a16:creationId xmlns:a16="http://schemas.microsoft.com/office/drawing/2014/main" id="{54465C8F-FA45-0FF0-B590-3ECEE8D41B0C}"/>
                  </a:ext>
                </a:extLst>
              </p:cNvPr>
              <p:cNvSpPr txBox="1">
                <a:spLocks noRot="1" noChangeAspect="1" noMove="1" noResize="1" noEditPoints="1" noAdjustHandles="1" noChangeArrowheads="1" noChangeShapeType="1" noTextEdit="1"/>
              </p:cNvSpPr>
              <p:nvPr/>
            </p:nvSpPr>
            <p:spPr>
              <a:xfrm>
                <a:off x="7133488" y="2397871"/>
                <a:ext cx="388853" cy="369332"/>
              </a:xfrm>
              <a:prstGeom prst="rect">
                <a:avLst/>
              </a:prstGeom>
              <a:blipFill>
                <a:blip r:embed="rId9"/>
                <a:stretch>
                  <a:fillRect/>
                </a:stretch>
              </a:blipFill>
            </p:spPr>
            <p:txBody>
              <a:bodyPr/>
              <a:lstStyle/>
              <a:p>
                <a:r>
                  <a:rPr lang="en-US">
                    <a:noFill/>
                  </a:rPr>
                  <a:t> </a:t>
                </a:r>
              </a:p>
            </p:txBody>
          </p:sp>
        </mc:Fallback>
      </mc:AlternateContent>
      <p:sp>
        <p:nvSpPr>
          <p:cNvPr id="107" name="TextBox 106">
            <a:extLst>
              <a:ext uri="{FF2B5EF4-FFF2-40B4-BE49-F238E27FC236}">
                <a16:creationId xmlns:a16="http://schemas.microsoft.com/office/drawing/2014/main" id="{FDC620FF-B22B-A56C-532B-E2E8D95AFE36}"/>
              </a:ext>
            </a:extLst>
          </p:cNvPr>
          <p:cNvSpPr txBox="1"/>
          <p:nvPr/>
        </p:nvSpPr>
        <p:spPr>
          <a:xfrm>
            <a:off x="383118" y="947972"/>
            <a:ext cx="5493812" cy="369332"/>
          </a:xfrm>
          <a:prstGeom prst="rect">
            <a:avLst/>
          </a:prstGeom>
          <a:noFill/>
        </p:spPr>
        <p:txBody>
          <a:bodyPr wrap="none" rtlCol="0">
            <a:spAutoFit/>
          </a:bodyPr>
          <a:lstStyle/>
          <a:p>
            <a:r>
              <a:rPr lang="en-US" dirty="0"/>
              <a:t>Initially used for the valuation of financial derivatives</a:t>
            </a: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E4EF34F6-7E9F-789A-A716-16185F7B8E3E}"/>
                  </a:ext>
                </a:extLst>
              </p:cNvPr>
              <p:cNvSpPr txBox="1"/>
              <p:nvPr/>
            </p:nvSpPr>
            <p:spPr>
              <a:xfrm>
                <a:off x="411769" y="4532405"/>
                <a:ext cx="6034729" cy="1287468"/>
              </a:xfrm>
              <a:prstGeom prst="rect">
                <a:avLst/>
              </a:prstGeom>
              <a:noFill/>
            </p:spPr>
            <p:txBody>
              <a:bodyPr wrap="none" rtlCol="0">
                <a:spAutoFit/>
              </a:bodyPr>
              <a:lstStyle/>
              <a:p>
                <a:pPr>
                  <a:lnSpc>
                    <a:spcPct val="150000"/>
                  </a:lnSpc>
                </a:pPr>
                <a:r>
                  <a:rPr lang="en-US" dirty="0"/>
                  <a:t>Dynamic programming formulation for optimal reward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a:t>
                </a:r>
              </a:p>
              <a:p>
                <a:pPr>
                  <a:lnSpc>
                    <a:spcPct val="15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𝑁</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𝑁</m:t>
                        </m:r>
                      </m:sub>
                    </m:sSub>
                  </m:oMath>
                </a14:m>
                <a:r>
                  <a:rPr lang="en-US" dirty="0"/>
                  <a:t> at time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𝑡</m:t>
                        </m:r>
                      </m:e>
                      <m:sub>
                        <m:r>
                          <a:rPr lang="en-US" i="1">
                            <a:latin typeface="Cambria Math" panose="02040503050406030204" pitchFamily="18" charset="0"/>
                            <a:ea typeface="Cambria Math" panose="02040503050406030204" pitchFamily="18" charset="0"/>
                          </a:rPr>
                          <m:t>𝑁</m:t>
                        </m:r>
                      </m:sub>
                    </m:sSub>
                  </m:oMath>
                </a14:m>
                <a:endParaRPr lang="en-US" dirty="0"/>
              </a:p>
              <a:p>
                <a:pPr>
                  <a:lnSpc>
                    <a:spcPct val="150000"/>
                  </a:lnSpc>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max</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oMath>
                </a14:m>
                <a:r>
                  <a:rPr lang="en-US" dirty="0"/>
                  <a:t> for n = N-1, … ,0</a:t>
                </a:r>
              </a:p>
            </p:txBody>
          </p:sp>
        </mc:Choice>
        <mc:Fallback xmlns="">
          <p:sp>
            <p:nvSpPr>
              <p:cNvPr id="109" name="TextBox 108">
                <a:extLst>
                  <a:ext uri="{FF2B5EF4-FFF2-40B4-BE49-F238E27FC236}">
                    <a16:creationId xmlns:a16="http://schemas.microsoft.com/office/drawing/2014/main" id="{E4EF34F6-7E9F-789A-A716-16185F7B8E3E}"/>
                  </a:ext>
                </a:extLst>
              </p:cNvPr>
              <p:cNvSpPr txBox="1">
                <a:spLocks noRot="1" noChangeAspect="1" noMove="1" noResize="1" noEditPoints="1" noAdjustHandles="1" noChangeArrowheads="1" noChangeShapeType="1" noTextEdit="1"/>
              </p:cNvSpPr>
              <p:nvPr/>
            </p:nvSpPr>
            <p:spPr>
              <a:xfrm>
                <a:off x="411769" y="4532405"/>
                <a:ext cx="6034729" cy="1287468"/>
              </a:xfrm>
              <a:prstGeom prst="rect">
                <a:avLst/>
              </a:prstGeom>
              <a:blipFill>
                <a:blip r:embed="rId10"/>
                <a:stretch>
                  <a:fillRect l="-840"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38481F6-A977-7832-8300-98F2E71DCA5B}"/>
                  </a:ext>
                </a:extLst>
              </p:cNvPr>
              <p:cNvSpPr txBox="1"/>
              <p:nvPr/>
            </p:nvSpPr>
            <p:spPr>
              <a:xfrm>
                <a:off x="6958097" y="5018554"/>
                <a:ext cx="3120271" cy="646331"/>
              </a:xfrm>
              <a:prstGeom prst="rect">
                <a:avLst/>
              </a:prstGeom>
              <a:noFill/>
            </p:spPr>
            <p:txBody>
              <a:bodyPr wrap="square" rtlCol="0">
                <a:spAutoFit/>
              </a:bodyPr>
              <a:lstStyle/>
              <a:p>
                <a:pPr algn="ctr"/>
                <a:r>
                  <a:rPr lang="en-US" dirty="0"/>
                  <a:t>Optimal stopping time </a:t>
                </a:r>
                <a14:m>
                  <m:oMath xmlns:m="http://schemas.openxmlformats.org/officeDocument/2006/math">
                    <m:r>
                      <a:rPr lang="en-US" i="1">
                        <a:latin typeface="Cambria Math" panose="02040503050406030204" pitchFamily="18" charset="0"/>
                      </a:rPr>
                      <m:t>𝜏</m:t>
                    </m:r>
                  </m:oMath>
                </a14:m>
                <a:r>
                  <a:rPr lang="en-US" dirty="0"/>
                  <a:t> is the earliest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𝑛</m:t>
                        </m:r>
                      </m:sub>
                    </m:sSub>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𝑛</m:t>
                        </m:r>
                      </m:sub>
                    </m:sSub>
                  </m:oMath>
                </a14:m>
                <a:r>
                  <a:rPr lang="en-US" dirty="0"/>
                  <a:t> </a:t>
                </a:r>
              </a:p>
            </p:txBody>
          </p:sp>
        </mc:Choice>
        <mc:Fallback xmlns="">
          <p:sp>
            <p:nvSpPr>
              <p:cNvPr id="110" name="TextBox 109">
                <a:extLst>
                  <a:ext uri="{FF2B5EF4-FFF2-40B4-BE49-F238E27FC236}">
                    <a16:creationId xmlns:a16="http://schemas.microsoft.com/office/drawing/2014/main" id="{538481F6-A977-7832-8300-98F2E71DCA5B}"/>
                  </a:ext>
                </a:extLst>
              </p:cNvPr>
              <p:cNvSpPr txBox="1">
                <a:spLocks noRot="1" noChangeAspect="1" noMove="1" noResize="1" noEditPoints="1" noAdjustHandles="1" noChangeArrowheads="1" noChangeShapeType="1" noTextEdit="1"/>
              </p:cNvSpPr>
              <p:nvPr/>
            </p:nvSpPr>
            <p:spPr>
              <a:xfrm>
                <a:off x="6958097" y="5018554"/>
                <a:ext cx="3120271" cy="646331"/>
              </a:xfrm>
              <a:prstGeom prst="rect">
                <a:avLst/>
              </a:prstGeom>
              <a:blipFill>
                <a:blip r:embed="rId11"/>
                <a:stretch>
                  <a:fillRect l="-1215" t="-3922" b="-15686"/>
                </a:stretch>
              </a:blipFill>
            </p:spPr>
            <p:txBody>
              <a:bodyPr/>
              <a:lstStyle/>
              <a:p>
                <a:r>
                  <a:rPr lang="en-US">
                    <a:noFill/>
                  </a:rPr>
                  <a:t> </a:t>
                </a:r>
              </a:p>
            </p:txBody>
          </p:sp>
        </mc:Fallback>
      </mc:AlternateContent>
      <p:sp>
        <p:nvSpPr>
          <p:cNvPr id="112" name="Right Arrow 60">
            <a:extLst>
              <a:ext uri="{FF2B5EF4-FFF2-40B4-BE49-F238E27FC236}">
                <a16:creationId xmlns:a16="http://schemas.microsoft.com/office/drawing/2014/main" id="{12ADFCD1-CE61-A87D-CD2E-7B1F4D0E2D9F}"/>
              </a:ext>
            </a:extLst>
          </p:cNvPr>
          <p:cNvSpPr/>
          <p:nvPr/>
        </p:nvSpPr>
        <p:spPr>
          <a:xfrm>
            <a:off x="6446498" y="5211689"/>
            <a:ext cx="511599"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Arrow Connector 115">
            <a:extLst>
              <a:ext uri="{FF2B5EF4-FFF2-40B4-BE49-F238E27FC236}">
                <a16:creationId xmlns:a16="http://schemas.microsoft.com/office/drawing/2014/main" id="{CFCDBFBA-0BA4-11C8-4184-F8DC3DF20ECE}"/>
              </a:ext>
            </a:extLst>
          </p:cNvPr>
          <p:cNvCxnSpPr>
            <a:cxnSpLocks/>
          </p:cNvCxnSpPr>
          <p:nvPr/>
        </p:nvCxnSpPr>
        <p:spPr>
          <a:xfrm flipV="1">
            <a:off x="7415801" y="1383776"/>
            <a:ext cx="1" cy="29494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2E8C797E-0994-2076-64D2-C9ADDFC41058}"/>
              </a:ext>
            </a:extLst>
          </p:cNvPr>
          <p:cNvCxnSpPr>
            <a:cxnSpLocks/>
          </p:cNvCxnSpPr>
          <p:nvPr/>
        </p:nvCxnSpPr>
        <p:spPr>
          <a:xfrm>
            <a:off x="7415801" y="4326818"/>
            <a:ext cx="439219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aphicFrame>
        <p:nvGraphicFramePr>
          <p:cNvPr id="127" name="Table 126">
            <a:extLst>
              <a:ext uri="{FF2B5EF4-FFF2-40B4-BE49-F238E27FC236}">
                <a16:creationId xmlns:a16="http://schemas.microsoft.com/office/drawing/2014/main" id="{B8EEB3E0-2C84-FB10-A73C-000384B8D24A}"/>
              </a:ext>
            </a:extLst>
          </p:cNvPr>
          <p:cNvGraphicFramePr>
            <a:graphicFrameLocks noGrp="1"/>
          </p:cNvGraphicFramePr>
          <p:nvPr>
            <p:extLst>
              <p:ext uri="{D42A27DB-BD31-4B8C-83A1-F6EECF244321}">
                <p14:modId xmlns:p14="http://schemas.microsoft.com/office/powerpoint/2010/main" val="575863469"/>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90621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fade">
                                      <p:cBhvr>
                                        <p:cTn id="15" dur="500"/>
                                        <p:tgtEl>
                                          <p:spTgt spid="116"/>
                                        </p:tgtEl>
                                      </p:cBhvr>
                                    </p:animEffect>
                                  </p:childTnLst>
                                </p:cTn>
                              </p:par>
                              <p:par>
                                <p:cTn id="16" presetID="10" presetClass="entr" presetSubtype="0" fill="hold" nodeType="withEffect">
                                  <p:stCondLst>
                                    <p:cond delay="0"/>
                                  </p:stCondLst>
                                  <p:childTnLst>
                                    <p:set>
                                      <p:cBhvr>
                                        <p:cTn id="17" dur="1" fill="hold">
                                          <p:stCondLst>
                                            <p:cond delay="0"/>
                                          </p:stCondLst>
                                        </p:cTn>
                                        <p:tgtEl>
                                          <p:spTgt spid="121"/>
                                        </p:tgtEl>
                                        <p:attrNameLst>
                                          <p:attrName>style.visibility</p:attrName>
                                        </p:attrNameLst>
                                      </p:cBhvr>
                                      <p:to>
                                        <p:strVal val="visible"/>
                                      </p:to>
                                    </p:set>
                                    <p:animEffect transition="in" filter="fade">
                                      <p:cBhvr>
                                        <p:cTn id="18" dur="500"/>
                                        <p:tgtEl>
                                          <p:spTgt spid="1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par>
                                <p:cTn id="27" presetID="10"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par>
                                <p:cTn id="65" presetID="10" presetClass="entr" presetSubtype="0"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par>
                                <p:cTn id="68" presetID="10" presetClass="entr" presetSubtype="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500"/>
                                        <p:tgtEl>
                                          <p:spTgt spid="68"/>
                                        </p:tgtEl>
                                      </p:cBhvr>
                                    </p:animEffect>
                                  </p:childTnLst>
                                </p:cTn>
                              </p:par>
                              <p:par>
                                <p:cTn id="71" presetID="10"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par>
                                <p:cTn id="74" presetID="10" presetClass="entr" presetSubtype="0" fill="hold" nodeType="withEffect">
                                  <p:stCondLst>
                                    <p:cond delay="0"/>
                                  </p:stCondLst>
                                  <p:childTnLst>
                                    <p:set>
                                      <p:cBhvr>
                                        <p:cTn id="75" dur="1" fill="hold">
                                          <p:stCondLst>
                                            <p:cond delay="0"/>
                                          </p:stCondLst>
                                        </p:cTn>
                                        <p:tgtEl>
                                          <p:spTgt spid="70"/>
                                        </p:tgtEl>
                                        <p:attrNameLst>
                                          <p:attrName>style.visibility</p:attrName>
                                        </p:attrNameLst>
                                      </p:cBhvr>
                                      <p:to>
                                        <p:strVal val="visible"/>
                                      </p:to>
                                    </p:set>
                                    <p:animEffect transition="in" filter="fade">
                                      <p:cBhvr>
                                        <p:cTn id="76" dur="500"/>
                                        <p:tgtEl>
                                          <p:spTgt spid="70"/>
                                        </p:tgtEl>
                                      </p:cBhvr>
                                    </p:animEffect>
                                  </p:childTnLst>
                                </p:cTn>
                              </p:par>
                              <p:par>
                                <p:cTn id="77" presetID="10" presetClass="entr" presetSubtype="0" fill="hold"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500"/>
                                        <p:tgtEl>
                                          <p:spTgt spid="77"/>
                                        </p:tgtEl>
                                      </p:cBhvr>
                                    </p:animEffect>
                                  </p:childTnLst>
                                </p:cTn>
                              </p:par>
                              <p:par>
                                <p:cTn id="80" presetID="10" presetClass="entr" presetSubtype="0" fill="hold" nodeType="with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fade">
                                      <p:cBhvr>
                                        <p:cTn id="85" dur="500"/>
                                        <p:tgtEl>
                                          <p:spTgt spid="8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5"/>
                                        </p:tgtEl>
                                        <p:attrNameLst>
                                          <p:attrName>style.visibility</p:attrName>
                                        </p:attrNameLst>
                                      </p:cBhvr>
                                      <p:to>
                                        <p:strVal val="visible"/>
                                      </p:to>
                                    </p:set>
                                    <p:animEffect transition="in" filter="fade">
                                      <p:cBhvr>
                                        <p:cTn id="88" dur="500"/>
                                        <p:tgtEl>
                                          <p:spTgt spid="8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fade">
                                      <p:cBhvr>
                                        <p:cTn id="91" dur="500"/>
                                        <p:tgtEl>
                                          <p:spTgt spid="83"/>
                                        </p:tgtEl>
                                      </p:cBhvr>
                                    </p:animEffect>
                                  </p:childTnLst>
                                </p:cTn>
                              </p:par>
                              <p:par>
                                <p:cTn id="92" presetID="10" presetClass="entr" presetSubtype="0" fill="hold" nodeType="with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09"/>
                                        </p:tgtEl>
                                        <p:attrNameLst>
                                          <p:attrName>style.visibility</p:attrName>
                                        </p:attrNameLst>
                                      </p:cBhvr>
                                      <p:to>
                                        <p:strVal val="visible"/>
                                      </p:to>
                                    </p:set>
                                    <p:animEffect transition="in" filter="fade">
                                      <p:cBhvr>
                                        <p:cTn id="99" dur="500"/>
                                        <p:tgtEl>
                                          <p:spTgt spid="10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112"/>
                                        </p:tgtEl>
                                        <p:attrNameLst>
                                          <p:attrName>style.visibility</p:attrName>
                                        </p:attrNameLst>
                                      </p:cBhvr>
                                      <p:to>
                                        <p:strVal val="visible"/>
                                      </p:to>
                                    </p:set>
                                    <p:animEffect transition="in" filter="fade">
                                      <p:cBhvr>
                                        <p:cTn id="104" dur="500"/>
                                        <p:tgtEl>
                                          <p:spTgt spid="1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fade">
                                      <p:cBhvr>
                                        <p:cTn id="10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5" grpId="0"/>
      <p:bldP spid="83" grpId="0"/>
      <p:bldP spid="84" grpId="0"/>
      <p:bldP spid="85" grpId="0"/>
      <p:bldP spid="97" grpId="0"/>
      <p:bldP spid="109" grpId="0"/>
      <p:bldP spid="110" grpId="0"/>
      <p:bldP spid="1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138DB-A539-4884-4285-A1F9AFB49BEA}"/>
            </a:ext>
          </a:extLst>
        </p:cNvPr>
        <p:cNvGrpSpPr/>
        <p:nvPr/>
      </p:nvGrpSpPr>
      <p:grpSpPr>
        <a:xfrm>
          <a:off x="0" y="0"/>
          <a:ext cx="0" cy="0"/>
          <a:chOff x="0" y="0"/>
          <a:chExt cx="0" cy="0"/>
        </a:xfrm>
      </p:grpSpPr>
      <p:pic>
        <p:nvPicPr>
          <p:cNvPr id="43" name="Picture 42">
            <a:extLst>
              <a:ext uri="{FF2B5EF4-FFF2-40B4-BE49-F238E27FC236}">
                <a16:creationId xmlns:a16="http://schemas.microsoft.com/office/drawing/2014/main" id="{7FA56FA3-E5F7-6366-2855-FE627B14D648}"/>
              </a:ext>
            </a:extLst>
          </p:cNvPr>
          <p:cNvPicPr>
            <a:picLocks noChangeAspect="1"/>
          </p:cNvPicPr>
          <p:nvPr/>
        </p:nvPicPr>
        <p:blipFill>
          <a:blip r:embed="rId2"/>
          <a:srcRect l="2474" t="-1971" r="580" b="6810"/>
          <a:stretch>
            <a:fillRect/>
          </a:stretch>
        </p:blipFill>
        <p:spPr>
          <a:xfrm>
            <a:off x="7104257" y="1197237"/>
            <a:ext cx="4703743" cy="3078092"/>
          </a:xfrm>
          <a:prstGeom prst="rect">
            <a:avLst/>
          </a:prstGeom>
        </p:spPr>
      </p:pic>
      <p:sp>
        <p:nvSpPr>
          <p:cNvPr id="2" name="Title 1">
            <a:extLst>
              <a:ext uri="{FF2B5EF4-FFF2-40B4-BE49-F238E27FC236}">
                <a16:creationId xmlns:a16="http://schemas.microsoft.com/office/drawing/2014/main" id="{72B5C1ED-8CC4-B826-B1A2-76FB295146C6}"/>
              </a:ext>
            </a:extLst>
          </p:cNvPr>
          <p:cNvSpPr>
            <a:spLocks noGrp="1"/>
          </p:cNvSpPr>
          <p:nvPr>
            <p:ph type="title"/>
          </p:nvPr>
        </p:nvSpPr>
        <p:spPr/>
        <p:txBody>
          <a:bodyPr/>
          <a:lstStyle/>
          <a:p>
            <a:r>
              <a:rPr lang="en-US" dirty="0"/>
              <a:t>Longstaff-Schwartz Algorithm</a:t>
            </a:r>
          </a:p>
        </p:txBody>
      </p:sp>
      <p:sp>
        <p:nvSpPr>
          <p:cNvPr id="3" name="Footer Placeholder 2">
            <a:extLst>
              <a:ext uri="{FF2B5EF4-FFF2-40B4-BE49-F238E27FC236}">
                <a16:creationId xmlns:a16="http://schemas.microsoft.com/office/drawing/2014/main" id="{D63B7163-821B-B675-C189-503B1C19D5F2}"/>
              </a:ext>
            </a:extLst>
          </p:cNvPr>
          <p:cNvSpPr>
            <a:spLocks noGrp="1"/>
          </p:cNvSpPr>
          <p:nvPr>
            <p:ph type="ftr" sz="quarter" idx="11"/>
          </p:nvPr>
        </p:nvSpPr>
        <p:spPr/>
        <p:txBody>
          <a:bodyPr/>
          <a:lstStyle/>
          <a:p>
            <a:pPr>
              <a:defRPr/>
            </a:pPr>
            <a:r>
              <a:rPr lang="de-DE"/>
              <a:t>6 of 14</a:t>
            </a:r>
          </a:p>
        </p:txBody>
      </p:sp>
      <p:grpSp>
        <p:nvGrpSpPr>
          <p:cNvPr id="93" name="Group 92">
            <a:extLst>
              <a:ext uri="{FF2B5EF4-FFF2-40B4-BE49-F238E27FC236}">
                <a16:creationId xmlns:a16="http://schemas.microsoft.com/office/drawing/2014/main" id="{039D2B55-68FD-A6C2-A6C0-53C2AD34AE4D}"/>
              </a:ext>
            </a:extLst>
          </p:cNvPr>
          <p:cNvGrpSpPr/>
          <p:nvPr/>
        </p:nvGrpSpPr>
        <p:grpSpPr>
          <a:xfrm>
            <a:off x="383118" y="1089399"/>
            <a:ext cx="2831422" cy="1157861"/>
            <a:chOff x="5428092" y="1036948"/>
            <a:chExt cx="5338684" cy="1157861"/>
          </a:xfrm>
        </p:grpSpPr>
        <p:sp>
          <p:nvSpPr>
            <p:cNvPr id="92" name="Rounded Rectangle 91">
              <a:extLst>
                <a:ext uri="{FF2B5EF4-FFF2-40B4-BE49-F238E27FC236}">
                  <a16:creationId xmlns:a16="http://schemas.microsoft.com/office/drawing/2014/main" id="{3A48A229-5F99-4227-9BE5-16F8EE46B150}"/>
                </a:ext>
              </a:extLst>
            </p:cNvPr>
            <p:cNvSpPr/>
            <p:nvPr/>
          </p:nvSpPr>
          <p:spPr>
            <a:xfrm>
              <a:off x="5428092" y="1036948"/>
              <a:ext cx="5338684" cy="1157861"/>
            </a:xfrm>
            <a:prstGeom prst="round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F8BC45B-AAB3-9B85-4B22-A2FAE8259931}"/>
                    </a:ext>
                  </a:extLst>
                </p:cNvPr>
                <p:cNvSpPr txBox="1"/>
                <p:nvPr/>
              </p:nvSpPr>
              <p:spPr>
                <a:xfrm>
                  <a:off x="5684171" y="1154213"/>
                  <a:ext cx="4806474" cy="92333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How to determine the conditional expectation </a:t>
                  </a:r>
                  <a14:m>
                    <m:oMath xmlns:m="http://schemas.openxmlformats.org/officeDocument/2006/math">
                      <m:r>
                        <a:rPr lang="en-US" i="1">
                          <a:latin typeface="Cambria Math" panose="02040503050406030204" pitchFamily="18" charset="0"/>
                          <a:ea typeface="Cambria Math" panose="02040503050406030204" pitchFamily="18" charset="0"/>
                        </a:rPr>
                        <m:t>𝔼</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oMath>
                  </a14:m>
                  <a:r>
                    <a:rPr lang="en-US" dirty="0"/>
                    <a:t> ?</a:t>
                  </a:r>
                </a:p>
              </p:txBody>
            </p:sp>
          </mc:Choice>
          <mc:Fallback xmlns="">
            <p:sp>
              <p:nvSpPr>
                <p:cNvPr id="89" name="TextBox 88">
                  <a:extLst>
                    <a:ext uri="{FF2B5EF4-FFF2-40B4-BE49-F238E27FC236}">
                      <a16:creationId xmlns:a16="http://schemas.microsoft.com/office/drawing/2014/main" id="{8F8BC45B-AAB3-9B85-4B22-A2FAE8259931}"/>
                    </a:ext>
                  </a:extLst>
                </p:cNvPr>
                <p:cNvSpPr txBox="1">
                  <a:spLocks noRot="1" noChangeAspect="1" noMove="1" noResize="1" noEditPoints="1" noAdjustHandles="1" noChangeArrowheads="1" noChangeShapeType="1" noTextEdit="1"/>
                </p:cNvSpPr>
                <p:nvPr/>
              </p:nvSpPr>
              <p:spPr>
                <a:xfrm>
                  <a:off x="5684171" y="1154213"/>
                  <a:ext cx="4806474" cy="923330"/>
                </a:xfrm>
                <a:prstGeom prst="rect">
                  <a:avLst/>
                </a:prstGeom>
                <a:blipFill>
                  <a:blip r:embed="rId3"/>
                  <a:stretch>
                    <a:fillRect l="-990" t="-4110" r="-3960" b="-9589"/>
                  </a:stretch>
                </a:blipFill>
                <a:ln>
                  <a:noFill/>
                </a:ln>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1671A22-7B74-61BC-44EC-2293492ECF1F}"/>
              </a:ext>
            </a:extLst>
          </p:cNvPr>
          <p:cNvSpPr txBox="1"/>
          <p:nvPr/>
        </p:nvSpPr>
        <p:spPr>
          <a:xfrm>
            <a:off x="383118" y="5801781"/>
            <a:ext cx="1915909" cy="230832"/>
          </a:xfrm>
          <a:prstGeom prst="rect">
            <a:avLst/>
          </a:prstGeom>
          <a:noFill/>
        </p:spPr>
        <p:txBody>
          <a:bodyPr wrap="none" rtlCol="0">
            <a:spAutoFit/>
          </a:bodyPr>
          <a:lstStyle/>
          <a:p>
            <a:r>
              <a:rPr lang="en-US" sz="900" dirty="0">
                <a:solidFill>
                  <a:schemeClr val="bg1">
                    <a:lumMod val="75000"/>
                  </a:schemeClr>
                </a:solidFill>
              </a:rPr>
              <a:t>[1] Longstaff and Schwartz (2001)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2880D62-29AA-71ED-FAFC-FA199F5D0FAC}"/>
                  </a:ext>
                </a:extLst>
              </p:cNvPr>
              <p:cNvSpPr txBox="1"/>
              <p:nvPr/>
            </p:nvSpPr>
            <p:spPr>
              <a:xfrm>
                <a:off x="355437" y="2475249"/>
                <a:ext cx="4901811" cy="2355645"/>
              </a:xfrm>
              <a:prstGeom prst="rect">
                <a:avLst/>
              </a:prstGeom>
              <a:noFill/>
            </p:spPr>
            <p:txBody>
              <a:bodyPr wrap="square" rtlCol="0">
                <a:spAutoFit/>
              </a:bodyPr>
              <a:lstStyle/>
              <a:p>
                <a:pPr algn="ctr">
                  <a:lnSpc>
                    <a:spcPct val="150000"/>
                  </a:lnSpc>
                </a:pPr>
                <a:r>
                  <a:rPr lang="en-US" dirty="0"/>
                  <a:t>Longstaff and Schwartz </a:t>
                </a:r>
                <a:r>
                  <a:rPr lang="en-US" sz="1400" baseline="30000" dirty="0"/>
                  <a:t>[1]</a:t>
                </a:r>
                <a:br>
                  <a:rPr lang="en-US" sz="1400" baseline="30000" dirty="0"/>
                </a:br>
                <a14:m>
                  <m:oMathPara xmlns:m="http://schemas.openxmlformats.org/officeDocument/2006/math">
                    <m:oMathParaPr>
                      <m:jc m:val="center"/>
                    </m:oMathParaPr>
                    <m:oMath xmlns:m="http://schemas.openxmlformats.org/officeDocument/2006/math">
                      <m:r>
                        <a:rPr lang="en-US" i="1">
                          <a:latin typeface="Cambria Math" panose="02040503050406030204" pitchFamily="18" charset="0"/>
                          <a:ea typeface="Cambria Math" panose="02040503050406030204" pitchFamily="18" charset="0"/>
                        </a:rPr>
                        <m:t>𝔼</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e>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e>
                      </m:d>
                      <m:r>
                        <a:rPr lang="en-US" i="1">
                          <a:latin typeface="Cambria Math" panose="02040503050406030204" pitchFamily="18" charset="0"/>
                          <a:ea typeface="Cambria Math" panose="02040503050406030204" pitchFamily="18" charset="0"/>
                        </a:rPr>
                        <m:t>=</m:t>
                      </m:r>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=0</m:t>
                          </m:r>
                        </m:sub>
                        <m:sup>
                          <m:r>
                            <a:rPr lang="en-US" i="1">
                              <a:latin typeface="Cambria Math" panose="02040503050406030204" pitchFamily="18" charset="0"/>
                              <a:ea typeface="Cambria Math" panose="02040503050406030204" pitchFamily="18" charset="0"/>
                            </a:rPr>
                            <m:t>𝐾</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𝑖</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e>
                      </m:nary>
                    </m:oMath>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min</m:t>
                              </m:r>
                            </m:e>
                            <m:lim>
                              <m:r>
                                <a:rPr lang="en-US" i="1">
                                  <a:latin typeface="Cambria Math" panose="02040503050406030204" pitchFamily="18" charset="0"/>
                                  <a:ea typeface="Cambria Math" panose="02040503050406030204" pitchFamily="18" charset="0"/>
                                </a:rPr>
                                <m:t>𝛽</m:t>
                              </m:r>
                            </m:lim>
                          </m:limLow>
                        </m:fName>
                        <m:e>
                          <m:sSup>
                            <m:sSupPr>
                              <m:ctrlPr>
                                <a:rPr lang="en-US" b="1" i="1">
                                  <a:latin typeface="Cambria Math" panose="02040503050406030204" pitchFamily="18" charset="0"/>
                                  <a:ea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𝑮</m:t>
                                          </m:r>
                                        </m:e>
                                        <m:sub>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ea typeface="Cambria Math" panose="02040503050406030204" pitchFamily="18" charset="0"/>
                                        </a:rPr>
                                        <m:t>𝚽</m:t>
                                      </m:r>
                                      <m:r>
                                        <a:rPr lang="en-US" b="1" i="1">
                                          <a:latin typeface="Cambria Math" panose="02040503050406030204" pitchFamily="18" charset="0"/>
                                          <a:ea typeface="Cambria Math" panose="02040503050406030204" pitchFamily="18" charset="0"/>
                                        </a:rPr>
                                        <m:t>𝜷</m:t>
                                      </m:r>
                                    </m:e>
                                  </m:d>
                                </m:e>
                              </m:d>
                            </m:e>
                            <m:sup>
                              <m:r>
                                <a:rPr lang="en-US" b="1" i="1">
                                  <a:latin typeface="Cambria Math" panose="02040503050406030204" pitchFamily="18" charset="0"/>
                                  <a:ea typeface="Cambria Math" panose="02040503050406030204" pitchFamily="18" charset="0"/>
                                </a:rPr>
                                <m:t>𝟐</m:t>
                              </m:r>
                            </m:sup>
                          </m:sSup>
                        </m:e>
                      </m:func>
                    </m:oMath>
                  </m:oMathPara>
                </a14:m>
                <a:endParaRPr lang="en-US" dirty="0"/>
              </a:p>
              <a:p>
                <a:pPr algn="ctr">
                  <a:lnSpc>
                    <a:spcPct val="150000"/>
                  </a:lnSpc>
                </a:pPr>
                <a:r>
                  <a:rPr lang="en-US" sz="1400" dirty="0"/>
                  <a:t>Basis: Hermite, </a:t>
                </a:r>
                <a:r>
                  <a:rPr lang="en-US" sz="1400" u="sng" dirty="0"/>
                  <a:t>Laguerre</a:t>
                </a:r>
                <a:r>
                  <a:rPr lang="en-US" sz="1400" dirty="0"/>
                  <a:t>, Chebyshev, Jacobi, Legendre </a:t>
                </a:r>
                <a:endParaRPr lang="en-US" sz="3200" dirty="0"/>
              </a:p>
            </p:txBody>
          </p:sp>
        </mc:Choice>
        <mc:Fallback xmlns="">
          <p:sp>
            <p:nvSpPr>
              <p:cNvPr id="14" name="TextBox 13">
                <a:extLst>
                  <a:ext uri="{FF2B5EF4-FFF2-40B4-BE49-F238E27FC236}">
                    <a16:creationId xmlns:a16="http://schemas.microsoft.com/office/drawing/2014/main" id="{82880D62-29AA-71ED-FAFC-FA199F5D0FAC}"/>
                  </a:ext>
                </a:extLst>
              </p:cNvPr>
              <p:cNvSpPr txBox="1">
                <a:spLocks noRot="1" noChangeAspect="1" noMove="1" noResize="1" noEditPoints="1" noAdjustHandles="1" noChangeArrowheads="1" noChangeShapeType="1" noTextEdit="1"/>
              </p:cNvSpPr>
              <p:nvPr/>
            </p:nvSpPr>
            <p:spPr>
              <a:xfrm>
                <a:off x="355437" y="2475249"/>
                <a:ext cx="4901811" cy="2355645"/>
              </a:xfrm>
              <a:prstGeom prst="rect">
                <a:avLst/>
              </a:prstGeom>
              <a:blipFill>
                <a:blip r:embed="rId4"/>
                <a:stretch>
                  <a:fillRect t="-13369" b="-14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38D610D-6430-18DB-9804-969C83F4A06F}"/>
                  </a:ext>
                </a:extLst>
              </p:cNvPr>
              <p:cNvSpPr txBox="1"/>
              <p:nvPr/>
            </p:nvSpPr>
            <p:spPr>
              <a:xfrm>
                <a:off x="3734161" y="1349252"/>
                <a:ext cx="2959674" cy="646331"/>
              </a:xfrm>
              <a:prstGeom prst="rect">
                <a:avLst/>
              </a:prstGeom>
              <a:noFill/>
            </p:spPr>
            <p:txBody>
              <a:bodyPr wrap="square" rtlCol="0">
                <a:spAutoFit/>
              </a:bodyPr>
              <a:lstStyle/>
              <a:p>
                <a:pPr algn="ctr"/>
                <a:r>
                  <a:rPr lang="en-US" dirty="0"/>
                  <a:t>Simulation</a:t>
                </a:r>
                <a:br>
                  <a:rPr lang="en-US" dirty="0"/>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𝜇</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𝑑𝑡</m:t>
                      </m:r>
                      <m:r>
                        <a:rPr lang="en-US" i="1">
                          <a:latin typeface="Cambria Math" panose="02040503050406030204" pitchFamily="18" charset="0"/>
                        </a:rPr>
                        <m:t>+</m:t>
                      </m:r>
                      <m:r>
                        <a:rPr lang="en-US" i="1">
                          <a:latin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e>
                      </m:d>
                      <m:r>
                        <a:rPr lang="en-US" i="1">
                          <a:latin typeface="Cambria Math" panose="02040503050406030204" pitchFamily="18" charset="0"/>
                        </a:rPr>
                        <m:t> </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𝑡</m:t>
                          </m:r>
                        </m:sub>
                      </m:sSub>
                    </m:oMath>
                  </m:oMathPara>
                </a14:m>
                <a:endParaRPr lang="en-US" dirty="0"/>
              </a:p>
            </p:txBody>
          </p:sp>
        </mc:Choice>
        <mc:Fallback xmlns="">
          <p:sp>
            <p:nvSpPr>
              <p:cNvPr id="15" name="TextBox 14">
                <a:extLst>
                  <a:ext uri="{FF2B5EF4-FFF2-40B4-BE49-F238E27FC236}">
                    <a16:creationId xmlns:a16="http://schemas.microsoft.com/office/drawing/2014/main" id="{538D610D-6430-18DB-9804-969C83F4A06F}"/>
                  </a:ext>
                </a:extLst>
              </p:cNvPr>
              <p:cNvSpPr txBox="1">
                <a:spLocks noRot="1" noChangeAspect="1" noMove="1" noResize="1" noEditPoints="1" noAdjustHandles="1" noChangeArrowheads="1" noChangeShapeType="1" noTextEdit="1"/>
              </p:cNvSpPr>
              <p:nvPr/>
            </p:nvSpPr>
            <p:spPr>
              <a:xfrm>
                <a:off x="3734161" y="1349252"/>
                <a:ext cx="2959674" cy="646331"/>
              </a:xfrm>
              <a:prstGeom prst="rect">
                <a:avLst/>
              </a:prstGeom>
              <a:blipFill>
                <a:blip r:embed="rId5"/>
                <a:stretch>
                  <a:fillRect l="-427" t="-3922" b="-11765"/>
                </a:stretch>
              </a:blipFill>
            </p:spPr>
            <p:txBody>
              <a:bodyPr/>
              <a:lstStyle/>
              <a:p>
                <a:r>
                  <a:rPr lang="en-US">
                    <a:noFill/>
                  </a:rPr>
                  <a:t> </a:t>
                </a:r>
              </a:p>
            </p:txBody>
          </p:sp>
        </mc:Fallback>
      </mc:AlternateContent>
      <p:sp>
        <p:nvSpPr>
          <p:cNvPr id="16" name="Right Arrow 15">
            <a:extLst>
              <a:ext uri="{FF2B5EF4-FFF2-40B4-BE49-F238E27FC236}">
                <a16:creationId xmlns:a16="http://schemas.microsoft.com/office/drawing/2014/main" id="{392C1014-AAAC-CBAC-73A4-592D8E8E8FA4}"/>
              </a:ext>
            </a:extLst>
          </p:cNvPr>
          <p:cNvSpPr/>
          <p:nvPr/>
        </p:nvSpPr>
        <p:spPr>
          <a:xfrm>
            <a:off x="3293389" y="1536754"/>
            <a:ext cx="372598"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D26AFF7-59C8-7447-62AF-373C1E92D368}"/>
                  </a:ext>
                </a:extLst>
              </p:cNvPr>
              <p:cNvSpPr txBox="1"/>
              <p:nvPr/>
            </p:nvSpPr>
            <p:spPr>
              <a:xfrm>
                <a:off x="7036083" y="952525"/>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𝑋</m:t>
                          </m:r>
                        </m:e>
                        <m:sub>
                          <m:r>
                            <a:rPr lang="en-US" b="0" i="1" smtClean="0">
                              <a:solidFill>
                                <a:schemeClr val="tx1"/>
                              </a:solidFill>
                              <a:latin typeface="Cambria Math" panose="02040503050406030204" pitchFamily="18" charset="0"/>
                            </a:rPr>
                            <m:t>𝑡</m:t>
                          </m:r>
                        </m:sub>
                      </m:sSub>
                    </m:oMath>
                  </m:oMathPara>
                </a14:m>
                <a:endParaRPr lang="en-US" dirty="0"/>
              </a:p>
            </p:txBody>
          </p:sp>
        </mc:Choice>
        <mc:Fallback xmlns="">
          <p:sp>
            <p:nvSpPr>
              <p:cNvPr id="21" name="TextBox 20">
                <a:extLst>
                  <a:ext uri="{FF2B5EF4-FFF2-40B4-BE49-F238E27FC236}">
                    <a16:creationId xmlns:a16="http://schemas.microsoft.com/office/drawing/2014/main" id="{9D26AFF7-59C8-7447-62AF-373C1E92D368}"/>
                  </a:ext>
                </a:extLst>
              </p:cNvPr>
              <p:cNvSpPr txBox="1">
                <a:spLocks noRot="1" noChangeAspect="1" noMove="1" noResize="1" noEditPoints="1" noAdjustHandles="1" noChangeArrowheads="1" noChangeShapeType="1" noTextEdit="1"/>
              </p:cNvSpPr>
              <p:nvPr/>
            </p:nvSpPr>
            <p:spPr>
              <a:xfrm>
                <a:off x="7036083" y="952525"/>
                <a:ext cx="388853" cy="369332"/>
              </a:xfrm>
              <a:prstGeom prst="rect">
                <a:avLst/>
              </a:prstGeom>
              <a:blipFill>
                <a:blip r:embed="rId6"/>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3640A0DE-A997-36EC-F160-B61EC2915A17}"/>
              </a:ext>
            </a:extLst>
          </p:cNvPr>
          <p:cNvCxnSpPr>
            <a:cxnSpLocks/>
          </p:cNvCxnSpPr>
          <p:nvPr/>
        </p:nvCxnSpPr>
        <p:spPr>
          <a:xfrm flipV="1">
            <a:off x="7241560" y="1273310"/>
            <a:ext cx="1" cy="294948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5461E326-9652-D13E-E195-3644FCAFCE0C}"/>
              </a:ext>
            </a:extLst>
          </p:cNvPr>
          <p:cNvCxnSpPr>
            <a:cxnSpLocks/>
          </p:cNvCxnSpPr>
          <p:nvPr/>
        </p:nvCxnSpPr>
        <p:spPr>
          <a:xfrm>
            <a:off x="7241560" y="4215731"/>
            <a:ext cx="462385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9C75EAA-C31C-CAA9-96E8-CE3AF24FF029}"/>
              </a:ext>
            </a:extLst>
          </p:cNvPr>
          <p:cNvCxnSpPr>
            <a:cxnSpLocks/>
          </p:cNvCxnSpPr>
          <p:nvPr/>
        </p:nvCxnSpPr>
        <p:spPr>
          <a:xfrm>
            <a:off x="11679481" y="1108910"/>
            <a:ext cx="0" cy="3119739"/>
          </a:xfrm>
          <a:prstGeom prst="line">
            <a:avLst/>
          </a:prstGeom>
          <a:ln w="1270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C454887-A928-AA85-B136-EA4E3FB4AD9C}"/>
                  </a:ext>
                </a:extLst>
              </p:cNvPr>
              <p:cNvSpPr txBox="1"/>
              <p:nvPr/>
            </p:nvSpPr>
            <p:spPr>
              <a:xfrm>
                <a:off x="11532190" y="4256930"/>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𝑁</m:t>
                          </m:r>
                        </m:sub>
                      </m:sSub>
                    </m:oMath>
                  </m:oMathPara>
                </a14:m>
                <a:endParaRPr lang="en-US" dirty="0"/>
              </a:p>
            </p:txBody>
          </p:sp>
        </mc:Choice>
        <mc:Fallback xmlns="">
          <p:sp>
            <p:nvSpPr>
              <p:cNvPr id="32" name="TextBox 31">
                <a:extLst>
                  <a:ext uri="{FF2B5EF4-FFF2-40B4-BE49-F238E27FC236}">
                    <a16:creationId xmlns:a16="http://schemas.microsoft.com/office/drawing/2014/main" id="{2C454887-A928-AA85-B136-EA4E3FB4AD9C}"/>
                  </a:ext>
                </a:extLst>
              </p:cNvPr>
              <p:cNvSpPr txBox="1">
                <a:spLocks noRot="1" noChangeAspect="1" noMove="1" noResize="1" noEditPoints="1" noAdjustHandles="1" noChangeArrowheads="1" noChangeShapeType="1" noTextEdit="1"/>
              </p:cNvSpPr>
              <p:nvPr/>
            </p:nvSpPr>
            <p:spPr>
              <a:xfrm>
                <a:off x="11532190" y="4256930"/>
                <a:ext cx="388853" cy="369332"/>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DC80ED1C-1295-EBDD-7BBA-237EB252AC45}"/>
              </a:ext>
            </a:extLst>
          </p:cNvPr>
          <p:cNvCxnSpPr>
            <a:cxnSpLocks/>
          </p:cNvCxnSpPr>
          <p:nvPr/>
        </p:nvCxnSpPr>
        <p:spPr>
          <a:xfrm>
            <a:off x="7242222" y="2622173"/>
            <a:ext cx="4427873"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40851D3-F959-BE8F-8588-01A4EB9069D8}"/>
                  </a:ext>
                </a:extLst>
              </p:cNvPr>
              <p:cNvSpPr txBox="1"/>
              <p:nvPr/>
            </p:nvSpPr>
            <p:spPr>
              <a:xfrm>
                <a:off x="6934752" y="2403366"/>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𝜖</m:t>
                      </m:r>
                    </m:oMath>
                  </m:oMathPara>
                </a14:m>
                <a:endParaRPr lang="en-US" dirty="0"/>
              </a:p>
            </p:txBody>
          </p:sp>
        </mc:Choice>
        <mc:Fallback xmlns="">
          <p:sp>
            <p:nvSpPr>
              <p:cNvPr id="35" name="TextBox 34">
                <a:extLst>
                  <a:ext uri="{FF2B5EF4-FFF2-40B4-BE49-F238E27FC236}">
                    <a16:creationId xmlns:a16="http://schemas.microsoft.com/office/drawing/2014/main" id="{B40851D3-F959-BE8F-8588-01A4EB9069D8}"/>
                  </a:ext>
                </a:extLst>
              </p:cNvPr>
              <p:cNvSpPr txBox="1">
                <a:spLocks noRot="1" noChangeAspect="1" noMove="1" noResize="1" noEditPoints="1" noAdjustHandles="1" noChangeArrowheads="1" noChangeShapeType="1" noTextEdit="1"/>
              </p:cNvSpPr>
              <p:nvPr/>
            </p:nvSpPr>
            <p:spPr>
              <a:xfrm>
                <a:off x="6934752" y="2403366"/>
                <a:ext cx="388853" cy="369332"/>
              </a:xfrm>
              <a:prstGeom prst="rect">
                <a:avLst/>
              </a:prstGeom>
              <a:blipFill>
                <a:blip r:embed="rId8"/>
                <a:stretch>
                  <a:fillRect/>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30716600-7451-0EFB-226B-F2240311EDF2}"/>
              </a:ext>
            </a:extLst>
          </p:cNvPr>
          <p:cNvSpPr txBox="1"/>
          <p:nvPr/>
        </p:nvSpPr>
        <p:spPr>
          <a:xfrm>
            <a:off x="832321" y="5033673"/>
            <a:ext cx="3957329" cy="646331"/>
          </a:xfrm>
          <a:prstGeom prst="rect">
            <a:avLst/>
          </a:prstGeom>
          <a:solidFill>
            <a:schemeClr val="bg2"/>
          </a:solidFill>
          <a:ln>
            <a:solidFill>
              <a:schemeClr val="tx1"/>
            </a:solidFill>
          </a:ln>
        </p:spPr>
        <p:txBody>
          <a:bodyPr wrap="square" rtlCol="0">
            <a:spAutoFit/>
          </a:bodyPr>
          <a:lstStyle/>
          <a:p>
            <a:pPr algn="ctr"/>
            <a:r>
              <a:rPr lang="en-US" b="1" dirty="0"/>
              <a:t>Only use valid scenarios</a:t>
            </a:r>
            <a:br>
              <a:rPr lang="en-US" b="1" dirty="0"/>
            </a:br>
            <a:r>
              <a:rPr lang="en-US" dirty="0"/>
              <a:t>(Stopping criteria is satisfied)</a:t>
            </a:r>
            <a:endParaRPr lang="en-US" b="1" dirty="0"/>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F570C484-17D1-1084-041D-7A9ED44A147D}"/>
                  </a:ext>
                </a:extLst>
              </p:cNvPr>
              <p:cNvSpPr txBox="1"/>
              <p:nvPr/>
            </p:nvSpPr>
            <p:spPr>
              <a:xfrm>
                <a:off x="7319784" y="3811496"/>
                <a:ext cx="2634922" cy="369332"/>
              </a:xfrm>
              <a:prstGeom prst="rect">
                <a:avLst/>
              </a:prstGeom>
              <a:noFill/>
            </p:spPr>
            <p:txBody>
              <a:bodyPr wrap="square">
                <a:spAutoFit/>
              </a:bodyPr>
              <a:lstStyle/>
              <a:p>
                <a:r>
                  <a:rPr lang="en-US" dirty="0"/>
                  <a:t>Stopping criteria: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i="1">
                        <a:latin typeface="Cambria Math" panose="02040503050406030204" pitchFamily="18" charset="0"/>
                      </a:rPr>
                      <m:t>𝜖</m:t>
                    </m:r>
                  </m:oMath>
                </a14:m>
                <a:endParaRPr lang="en-US" dirty="0"/>
              </a:p>
            </p:txBody>
          </p:sp>
        </mc:Choice>
        <mc:Fallback xmlns="">
          <p:sp>
            <p:nvSpPr>
              <p:cNvPr id="52" name="TextBox 51">
                <a:extLst>
                  <a:ext uri="{FF2B5EF4-FFF2-40B4-BE49-F238E27FC236}">
                    <a16:creationId xmlns:a16="http://schemas.microsoft.com/office/drawing/2014/main" id="{F570C484-17D1-1084-041D-7A9ED44A147D}"/>
                  </a:ext>
                </a:extLst>
              </p:cNvPr>
              <p:cNvSpPr txBox="1">
                <a:spLocks noRot="1" noChangeAspect="1" noMove="1" noResize="1" noEditPoints="1" noAdjustHandles="1" noChangeArrowheads="1" noChangeShapeType="1" noTextEdit="1"/>
              </p:cNvSpPr>
              <p:nvPr/>
            </p:nvSpPr>
            <p:spPr>
              <a:xfrm>
                <a:off x="7319784" y="3811496"/>
                <a:ext cx="2634922" cy="369332"/>
              </a:xfrm>
              <a:prstGeom prst="rect">
                <a:avLst/>
              </a:prstGeom>
              <a:blipFill>
                <a:blip r:embed="rId9"/>
                <a:stretch>
                  <a:fillRect l="-1923" t="-6667" b="-23333"/>
                </a:stretch>
              </a:blipFill>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E4ED8D85-D355-B518-2989-5829CD4AC59E}"/>
              </a:ext>
            </a:extLst>
          </p:cNvPr>
          <p:cNvCxnSpPr>
            <a:cxnSpLocks/>
          </p:cNvCxnSpPr>
          <p:nvPr/>
        </p:nvCxnSpPr>
        <p:spPr>
          <a:xfrm>
            <a:off x="10419389" y="1103051"/>
            <a:ext cx="0" cy="3119739"/>
          </a:xfrm>
          <a:prstGeom prst="line">
            <a:avLst/>
          </a:prstGeom>
          <a:ln w="1270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53635D0-010B-D335-0F25-C9EBB223197B}"/>
                  </a:ext>
                </a:extLst>
              </p:cNvPr>
              <p:cNvSpPr txBox="1"/>
              <p:nvPr/>
            </p:nvSpPr>
            <p:spPr>
              <a:xfrm>
                <a:off x="10224962" y="4229968"/>
                <a:ext cx="3888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𝑡</m:t>
                          </m:r>
                        </m:e>
                        <m:sub>
                          <m:r>
                            <a:rPr lang="en-US" b="0" i="1" smtClean="0">
                              <a:solidFill>
                                <a:schemeClr val="tx1"/>
                              </a:solidFill>
                              <a:latin typeface="Cambria Math" panose="02040503050406030204" pitchFamily="18" charset="0"/>
                            </a:rPr>
                            <m:t>𝑛</m:t>
                          </m:r>
                        </m:sub>
                      </m:sSub>
                    </m:oMath>
                  </m:oMathPara>
                </a14:m>
                <a:endParaRPr lang="en-US" dirty="0"/>
              </a:p>
            </p:txBody>
          </p:sp>
        </mc:Choice>
        <mc:Fallback xmlns="">
          <p:sp>
            <p:nvSpPr>
              <p:cNvPr id="54" name="TextBox 53">
                <a:extLst>
                  <a:ext uri="{FF2B5EF4-FFF2-40B4-BE49-F238E27FC236}">
                    <a16:creationId xmlns:a16="http://schemas.microsoft.com/office/drawing/2014/main" id="{753635D0-010B-D335-0F25-C9EBB223197B}"/>
                  </a:ext>
                </a:extLst>
              </p:cNvPr>
              <p:cNvSpPr txBox="1">
                <a:spLocks noRot="1" noChangeAspect="1" noMove="1" noResize="1" noEditPoints="1" noAdjustHandles="1" noChangeArrowheads="1" noChangeShapeType="1" noTextEdit="1"/>
              </p:cNvSpPr>
              <p:nvPr/>
            </p:nvSpPr>
            <p:spPr>
              <a:xfrm>
                <a:off x="10224962" y="4229968"/>
                <a:ext cx="388853" cy="369332"/>
              </a:xfrm>
              <a:prstGeom prst="rect">
                <a:avLst/>
              </a:prstGeom>
              <a:blipFill>
                <a:blip r:embed="rId10"/>
                <a:stretch>
                  <a:fillRect/>
                </a:stretch>
              </a:blipFill>
            </p:spPr>
            <p:txBody>
              <a:bodyPr/>
              <a:lstStyle/>
              <a:p>
                <a:r>
                  <a:rPr lang="en-US">
                    <a:noFill/>
                  </a:rPr>
                  <a:t> </a:t>
                </a:r>
              </a:p>
            </p:txBody>
          </p:sp>
        </mc:Fallback>
      </mc:AlternateContent>
      <p:sp>
        <p:nvSpPr>
          <p:cNvPr id="55" name="TextBox 54">
            <a:extLst>
              <a:ext uri="{FF2B5EF4-FFF2-40B4-BE49-F238E27FC236}">
                <a16:creationId xmlns:a16="http://schemas.microsoft.com/office/drawing/2014/main" id="{368B7DDF-2653-EFD3-8305-ED057071AD06}"/>
              </a:ext>
            </a:extLst>
          </p:cNvPr>
          <p:cNvSpPr txBox="1"/>
          <p:nvPr/>
        </p:nvSpPr>
        <p:spPr>
          <a:xfrm>
            <a:off x="5253355" y="5172172"/>
            <a:ext cx="3976410" cy="369332"/>
          </a:xfrm>
          <a:prstGeom prst="rect">
            <a:avLst/>
          </a:prstGeom>
          <a:noFill/>
        </p:spPr>
        <p:txBody>
          <a:bodyPr wrap="none" rtlCol="0">
            <a:spAutoFit/>
          </a:bodyPr>
          <a:lstStyle/>
          <a:p>
            <a:r>
              <a:rPr lang="en-US" dirty="0"/>
              <a:t>Improving accuracy and efficiency </a:t>
            </a:r>
            <a:r>
              <a:rPr lang="en-US" sz="1400" baseline="30000" dirty="0"/>
              <a:t>[1]</a:t>
            </a:r>
            <a:endParaRPr lang="en-US" baseline="30000" dirty="0"/>
          </a:p>
        </p:txBody>
      </p:sp>
      <p:sp>
        <p:nvSpPr>
          <p:cNvPr id="59" name="Right Arrow 58">
            <a:extLst>
              <a:ext uri="{FF2B5EF4-FFF2-40B4-BE49-F238E27FC236}">
                <a16:creationId xmlns:a16="http://schemas.microsoft.com/office/drawing/2014/main" id="{20AB01EF-3E7D-AC8C-7980-A35E4C8DD5E4}"/>
              </a:ext>
            </a:extLst>
          </p:cNvPr>
          <p:cNvSpPr/>
          <p:nvPr/>
        </p:nvSpPr>
        <p:spPr>
          <a:xfrm>
            <a:off x="4874316" y="5230604"/>
            <a:ext cx="372598" cy="260059"/>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61" name="Table 60">
            <a:extLst>
              <a:ext uri="{FF2B5EF4-FFF2-40B4-BE49-F238E27FC236}">
                <a16:creationId xmlns:a16="http://schemas.microsoft.com/office/drawing/2014/main" id="{55144105-6556-2620-DEC7-2E81688DDD21}"/>
              </a:ext>
            </a:extLst>
          </p:cNvPr>
          <p:cNvGraphicFramePr>
            <a:graphicFrameLocks noGrp="1"/>
          </p:cNvGraphicFramePr>
          <p:nvPr>
            <p:extLst>
              <p:ext uri="{D42A27DB-BD31-4B8C-83A1-F6EECF244321}">
                <p14:modId xmlns:p14="http://schemas.microsoft.com/office/powerpoint/2010/main" val="3379467183"/>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316868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5">
                                            <p:txEl>
                                              <p:pRg st="0" end="0"/>
                                            </p:txEl>
                                          </p:spTgt>
                                        </p:tgtEl>
                                        <p:attrNameLst>
                                          <p:attrName>style.visibility</p:attrName>
                                        </p:attrNameLst>
                                      </p:cBhvr>
                                      <p:to>
                                        <p:strVal val="visible"/>
                                      </p:to>
                                    </p:set>
                                    <p:animEffect transition="in" filter="fade">
                                      <p:cBhvr>
                                        <p:cTn id="60" dur="500"/>
                                        <p:tgtEl>
                                          <p:spTgt spid="55">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21" grpId="1"/>
      <p:bldP spid="32" grpId="0"/>
      <p:bldP spid="35" grpId="0"/>
      <p:bldP spid="49" grpId="0" animBg="1"/>
      <p:bldP spid="52" grpId="0"/>
      <p:bldP spid="54" grpId="0"/>
      <p:bldP spid="5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B82FF-1FAB-8FE8-04F0-BB11A8A91ED1}"/>
              </a:ext>
            </a:extLst>
          </p:cNvPr>
          <p:cNvSpPr>
            <a:spLocks noGrp="1"/>
          </p:cNvSpPr>
          <p:nvPr>
            <p:ph type="title"/>
          </p:nvPr>
        </p:nvSpPr>
        <p:spPr>
          <a:xfrm>
            <a:off x="384000" y="233361"/>
            <a:ext cx="11424000" cy="543600"/>
          </a:xfrm>
        </p:spPr>
        <p:txBody>
          <a:bodyPr/>
          <a:lstStyle/>
          <a:p>
            <a:r>
              <a:rPr lang="en-US" dirty="0"/>
              <a:t>Case Study: Malic Acid Batch Production (</a:t>
            </a:r>
            <a:r>
              <a:rPr lang="en-US" dirty="0" err="1"/>
              <a:t>AVT.BioVT</a:t>
            </a:r>
            <a:r>
              <a:rPr lang="en-US" dirty="0"/>
              <a:t>)</a:t>
            </a:r>
          </a:p>
        </p:txBody>
      </p:sp>
      <p:sp>
        <p:nvSpPr>
          <p:cNvPr id="3" name="Footer Placeholder 2">
            <a:extLst>
              <a:ext uri="{FF2B5EF4-FFF2-40B4-BE49-F238E27FC236}">
                <a16:creationId xmlns:a16="http://schemas.microsoft.com/office/drawing/2014/main" id="{2CE6444C-F8DB-C328-A779-17713AA21680}"/>
              </a:ext>
            </a:extLst>
          </p:cNvPr>
          <p:cNvSpPr>
            <a:spLocks noGrp="1"/>
          </p:cNvSpPr>
          <p:nvPr>
            <p:ph type="ftr" sz="quarter" idx="11"/>
          </p:nvPr>
        </p:nvSpPr>
        <p:spPr/>
        <p:txBody>
          <a:bodyPr/>
          <a:lstStyle/>
          <a:p>
            <a:pPr>
              <a:defRPr/>
            </a:pPr>
            <a:r>
              <a:rPr lang="de-DE"/>
              <a:t>7 of 14</a:t>
            </a:r>
            <a:endParaRPr lang="de-DE" dirty="0"/>
          </a:p>
        </p:txBody>
      </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8F91F5C7-42A6-0E9D-0DD0-738295828355}"/>
                  </a:ext>
                </a:extLst>
              </p:cNvPr>
              <p:cNvGraphicFramePr>
                <a:graphicFrameLocks noGrp="1"/>
              </p:cNvGraphicFramePr>
              <p:nvPr>
                <p:extLst>
                  <p:ext uri="{D42A27DB-BD31-4B8C-83A1-F6EECF244321}">
                    <p14:modId xmlns:p14="http://schemas.microsoft.com/office/powerpoint/2010/main" val="3993921336"/>
                  </p:ext>
                </p:extLst>
              </p:nvPr>
            </p:nvGraphicFramePr>
            <p:xfrm>
              <a:off x="785436" y="1978665"/>
              <a:ext cx="6527318" cy="2544446"/>
            </p:xfrm>
            <a:graphic>
              <a:graphicData uri="http://schemas.openxmlformats.org/drawingml/2006/table">
                <a:tbl>
                  <a:tblPr firstRow="1" bandRow="1">
                    <a:tableStyleId>{2D5ABB26-0587-4C30-8999-92F81FD0307C}</a:tableStyleId>
                  </a:tblPr>
                  <a:tblGrid>
                    <a:gridCol w="786738">
                      <a:extLst>
                        <a:ext uri="{9D8B030D-6E8A-4147-A177-3AD203B41FA5}">
                          <a16:colId xmlns:a16="http://schemas.microsoft.com/office/drawing/2014/main" val="4155425337"/>
                        </a:ext>
                      </a:extLst>
                    </a:gridCol>
                    <a:gridCol w="352280">
                      <a:extLst>
                        <a:ext uri="{9D8B030D-6E8A-4147-A177-3AD203B41FA5}">
                          <a16:colId xmlns:a16="http://schemas.microsoft.com/office/drawing/2014/main" val="2474164096"/>
                        </a:ext>
                      </a:extLst>
                    </a:gridCol>
                    <a:gridCol w="2631406">
                      <a:extLst>
                        <a:ext uri="{9D8B030D-6E8A-4147-A177-3AD203B41FA5}">
                          <a16:colId xmlns:a16="http://schemas.microsoft.com/office/drawing/2014/main" val="349435962"/>
                        </a:ext>
                      </a:extLst>
                    </a:gridCol>
                    <a:gridCol w="352463">
                      <a:extLst>
                        <a:ext uri="{9D8B030D-6E8A-4147-A177-3AD203B41FA5}">
                          <a16:colId xmlns:a16="http://schemas.microsoft.com/office/drawing/2014/main" val="34004340"/>
                        </a:ext>
                      </a:extLst>
                    </a:gridCol>
                    <a:gridCol w="352463">
                      <a:extLst>
                        <a:ext uri="{9D8B030D-6E8A-4147-A177-3AD203B41FA5}">
                          <a16:colId xmlns:a16="http://schemas.microsoft.com/office/drawing/2014/main" val="1177518751"/>
                        </a:ext>
                      </a:extLst>
                    </a:gridCol>
                    <a:gridCol w="1312136">
                      <a:extLst>
                        <a:ext uri="{9D8B030D-6E8A-4147-A177-3AD203B41FA5}">
                          <a16:colId xmlns:a16="http://schemas.microsoft.com/office/drawing/2014/main" val="2003337073"/>
                        </a:ext>
                      </a:extLst>
                    </a:gridCol>
                    <a:gridCol w="739832">
                      <a:extLst>
                        <a:ext uri="{9D8B030D-6E8A-4147-A177-3AD203B41FA5}">
                          <a16:colId xmlns:a16="http://schemas.microsoft.com/office/drawing/2014/main" val="2485923402"/>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𝑎</m:t>
                                    </m:r>
                                  </m:sub>
                                </m:sSub>
                              </m:oMath>
                            </m:oMathPara>
                          </a14:m>
                          <a:endParaRPr lang="en-US" sz="1400" b="0" dirty="0">
                            <a:solidFill>
                              <a:schemeClr val="tx1"/>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solidFill>
                                <a:schemeClr val="tx1"/>
                              </a:solidFill>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0">
                                        <a:solidFill>
                                          <a:schemeClr val="tx1"/>
                                        </a:solidFill>
                                        <a:latin typeface="Cambria Math" panose="02040503050406030204" pitchFamily="18" charset="0"/>
                                      </a:rPr>
                                      <m:t>μ</m:t>
                                    </m:r>
                                  </m:e>
                                  <m:sub>
                                    <m:r>
                                      <a:rPr lang="en-US" sz="1400" i="1">
                                        <a:solidFill>
                                          <a:schemeClr val="tx1"/>
                                        </a:solidFill>
                                        <a:latin typeface="Cambria Math" panose="02040503050406030204" pitchFamily="18" charset="0"/>
                                      </a:rPr>
                                      <m:t>𝑎</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𝐹𝑟𝑢𝐺𝑙𝑢</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𝑁</m:t>
                                </m:r>
                                <m:r>
                                  <a:rPr lang="en-US" sz="1400" b="0" i="1" smtClean="0">
                                    <a:solidFill>
                                      <a:schemeClr val="tx1"/>
                                    </a:solidFill>
                                    <a:latin typeface="Cambria Math" panose="02040503050406030204" pitchFamily="18" charset="0"/>
                                  </a:rPr>
                                  <m:t>)</m:t>
                                </m:r>
                                <m:r>
                                  <a:rPr lang="en-US" sz="1400" i="0">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oMath>
                            </m:oMathPara>
                          </a14:m>
                          <a:endParaRPr lang="en-US" sz="1400" dirty="0">
                            <a:solidFill>
                              <a:schemeClr val="tx1"/>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solidFill>
                                <a:schemeClr val="accent5"/>
                              </a:solidFill>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𝐹𝑟𝑢𝐺𝑙𝑢</m:t>
                                </m:r>
                                <m:r>
                                  <a:rPr lang="en-US" sz="1400" b="0" i="1" smtClean="0">
                                    <a:solidFill>
                                      <a:schemeClr val="accent5"/>
                                    </a:solidFill>
                                    <a:latin typeface="Cambria Math" panose="02040503050406030204" pitchFamily="18" charset="0"/>
                                  </a:rPr>
                                  <m:t>)</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oMath>
                            </m:oMathPara>
                          </a14:m>
                          <a:endParaRPr lang="en-US" sz="1400" dirty="0">
                            <a:solidFill>
                              <a:schemeClr val="accent5"/>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19278391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𝑖</m:t>
                                    </m:r>
                                  </m:sub>
                                </m:sSub>
                              </m:oMath>
                            </m:oMathPara>
                          </a14:m>
                          <a:endParaRPr lang="en-US" sz="1400" dirty="0">
                            <a:solidFill>
                              <a:schemeClr val="tx1"/>
                            </a:solidFill>
                          </a:endParaRPr>
                        </a:p>
                      </a:txBody>
                      <a:tcPr anchor="ctr">
                        <a:lnT>
                          <a:noFill/>
                        </a:lnT>
                      </a:tcPr>
                    </a:tc>
                    <a:tc>
                      <a:txBody>
                        <a:bodyPr/>
                        <a:lstStyle/>
                        <a:p>
                          <a:pPr algn="ctr"/>
                          <a:r>
                            <a:rPr lang="en-US" sz="1400" dirty="0">
                              <a:solidFill>
                                <a:schemeClr val="tx1"/>
                              </a:solidFill>
                            </a:rPr>
                            <a:t>=</a:t>
                          </a:r>
                        </a:p>
                      </a:txBody>
                      <a:tcPr anchor="ctr">
                        <a:lnT>
                          <a:noFill/>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m:rPr>
                                        <m:sty m:val="p"/>
                                      </m:rPr>
                                      <a:rPr lang="en-US" sz="1400" i="0">
                                        <a:solidFill>
                                          <a:schemeClr val="tx1"/>
                                        </a:solidFill>
                                        <a:latin typeface="Cambria Math" panose="02040503050406030204" pitchFamily="18" charset="0"/>
                                      </a:rPr>
                                      <m:t>μ</m:t>
                                    </m:r>
                                  </m:e>
                                  <m:sub>
                                    <m:r>
                                      <a:rPr lang="en-US" sz="1400" i="1">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𝐹𝑟𝑢𝐺𝑙𝑢</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𝑁</m:t>
                                </m:r>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𝑎</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𝑖</m:t>
                                    </m:r>
                                  </m:sub>
                                </m:sSub>
                                <m:r>
                                  <a:rPr lang="en-US" sz="1400" b="0" i="1" smtClean="0">
                                    <a:solidFill>
                                      <a:schemeClr val="tx1"/>
                                    </a:solidFill>
                                    <a:latin typeface="Cambria Math" panose="02040503050406030204" pitchFamily="18" charset="0"/>
                                  </a:rPr>
                                  <m:t>)</m:t>
                                </m:r>
                                <m:r>
                                  <a:rPr lang="en-US" sz="1400" i="0">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r>
                                  <a:rPr lang="en-US" sz="1400" i="0">
                                    <a:solidFill>
                                      <a:schemeClr val="tx1"/>
                                    </a:solidFill>
                                    <a:latin typeface="Cambria Math" panose="02040503050406030204" pitchFamily="18" charset="0"/>
                                  </a:rPr>
                                  <m:t> </m:t>
                                </m:r>
                              </m:oMath>
                            </m:oMathPara>
                          </a14:m>
                          <a:endParaRPr lang="en-US" sz="1400" dirty="0">
                            <a:solidFill>
                              <a:schemeClr val="tx1"/>
                            </a:solidFill>
                          </a:endParaRPr>
                        </a:p>
                      </a:txBody>
                      <a:tcPr anchor="ctr">
                        <a:lnT>
                          <a:noFill/>
                        </a:lnT>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lnT>
                          <a:noFill/>
                        </a:lnT>
                      </a:tcPr>
                    </a:tc>
                    <a:tc>
                      <a:txBody>
                        <a:bodyPr/>
                        <a:lstStyle/>
                        <a:p>
                          <a:pPr algn="ctr"/>
                          <a:r>
                            <a:rPr lang="en-US" sz="1400" dirty="0">
                              <a:solidFill>
                                <a:schemeClr val="accent5"/>
                              </a:solidFill>
                            </a:rPr>
                            <a:t>+</a:t>
                          </a:r>
                        </a:p>
                      </a:txBody>
                      <a:tcPr anchor="ctr">
                        <a:lnT>
                          <a:noFill/>
                        </a:lnT>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𝑖</m:t>
                                        </m:r>
                                      </m:sub>
                                    </m:sSub>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𝐹𝑟𝑢𝐺𝑙𝑢</m:t>
                                </m:r>
                                <m:r>
                                  <a:rPr lang="en-US" sz="1400" b="0" i="1" smtClean="0">
                                    <a:solidFill>
                                      <a:schemeClr val="accent5"/>
                                    </a:solidFill>
                                    <a:latin typeface="Cambria Math" panose="02040503050406030204" pitchFamily="18" charset="0"/>
                                  </a:rPr>
                                  <m:t>)</m:t>
                                </m:r>
                                <m:r>
                                  <a:rPr lang="en-US" sz="1400" i="0">
                                    <a:solidFill>
                                      <a:schemeClr val="accent5"/>
                                    </a:solidFill>
                                    <a:latin typeface="Cambria Math" panose="02040503050406030204" pitchFamily="18" charset="0"/>
                                  </a:rPr>
                                  <m:t> </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oMath>
                            </m:oMathPara>
                          </a14:m>
                          <a:endParaRPr lang="en-US" sz="1400" dirty="0">
                            <a:solidFill>
                              <a:schemeClr val="accent5"/>
                            </a:solidFill>
                          </a:endParaRPr>
                        </a:p>
                      </a:txBody>
                      <a:tcPr anchor="ctr">
                        <a:lnT>
                          <a:noFill/>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lnT>
                          <a:noFill/>
                        </a:lnT>
                      </a:tcPr>
                    </a:tc>
                    <a:extLst>
                      <a:ext uri="{0D108BD9-81ED-4DB2-BD59-A6C34878D82A}">
                        <a16:rowId xmlns:a16="http://schemas.microsoft.com/office/drawing/2014/main" val="32980991"/>
                      </a:ext>
                    </a:extLst>
                  </a:tr>
                  <a:tr h="370840">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𝑑𝑆𝑢𝑐</m:t>
                                </m:r>
                              </m:oMath>
                            </m:oMathPara>
                          </a14:m>
                          <a:endParaRPr lang="en-US" sz="1400" dirty="0">
                            <a:solidFill>
                              <a:schemeClr val="tx1"/>
                            </a:solidFill>
                          </a:endParaRPr>
                        </a:p>
                      </a:txBody>
                      <a:tcPr anchor="ctr"/>
                    </a:tc>
                    <a:tc>
                      <a:txBody>
                        <a:bodyPr/>
                        <a:lstStyle/>
                        <a:p>
                          <a:pPr algn="ctr"/>
                          <a:r>
                            <a:rPr lang="en-US" sz="1400" dirty="0">
                              <a:solidFill>
                                <a:schemeClr val="tx1"/>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0"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𝑠𝑝𝑙𝑖𝑡</m:t>
                                    </m:r>
                                  </m:sub>
                                </m:sSub>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𝑆𝑢𝑐</m:t>
                                </m:r>
                                <m:r>
                                  <a:rPr lang="en-US" sz="1400" b="0" i="1" smtClean="0">
                                    <a:solidFill>
                                      <a:schemeClr val="tx1"/>
                                    </a:solidFill>
                                    <a:latin typeface="Cambria Math" panose="02040503050406030204" pitchFamily="18" charset="0"/>
                                  </a:rPr>
                                  <m:t>)</m:t>
                                </m:r>
                                <m:r>
                                  <a:rPr lang="en-US" sz="1400" i="0">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r>
                                  <a:rPr lang="en-US" sz="1400" i="0">
                                    <a:solidFill>
                                      <a:schemeClr val="tx1"/>
                                    </a:solidFill>
                                    <a:latin typeface="Cambria Math" panose="02040503050406030204" pitchFamily="18" charset="0"/>
                                  </a:rPr>
                                  <m:t> </m:t>
                                </m:r>
                              </m:oMath>
                            </m:oMathPara>
                          </a14:m>
                          <a:endParaRPr lang="en-US" sz="14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tc>
                    <a:tc>
                      <a:txBody>
                        <a:bodyPr/>
                        <a:lstStyle/>
                        <a:p>
                          <a:pPr algn="ctr"/>
                          <a:r>
                            <a:rPr lang="en-US" sz="1400" dirty="0">
                              <a:solidFill>
                                <a:schemeClr val="accent5"/>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r>
                                      <a:rPr lang="en-US" sz="1400" i="1">
                                        <a:solidFill>
                                          <a:schemeClr val="accent5"/>
                                        </a:solidFill>
                                        <a:latin typeface="Cambria Math" panose="02040503050406030204" pitchFamily="18" charset="0"/>
                                      </a:rPr>
                                      <m:t>𝑆𝑢𝑐</m:t>
                                    </m:r>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𝑆𝑢𝑐</m:t>
                                </m:r>
                                <m:r>
                                  <a:rPr lang="en-US" sz="1400" b="0" i="1" smtClean="0">
                                    <a:solidFill>
                                      <a:schemeClr val="accent5"/>
                                    </a:solidFill>
                                    <a:latin typeface="Cambria Math" panose="02040503050406030204" pitchFamily="18" charset="0"/>
                                  </a:rPr>
                                  <m:t>)</m:t>
                                </m:r>
                                <m:r>
                                  <a:rPr lang="en-US" sz="1400" i="0">
                                    <a:solidFill>
                                      <a:schemeClr val="accent5"/>
                                    </a:solidFill>
                                    <a:latin typeface="Cambria Math" panose="02040503050406030204" pitchFamily="18" charset="0"/>
                                  </a:rPr>
                                  <m:t> </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r>
                                  <a:rPr lang="en-US" sz="1400" i="0">
                                    <a:solidFill>
                                      <a:schemeClr val="accent5"/>
                                    </a:solidFill>
                                    <a:latin typeface="Cambria Math" panose="02040503050406030204" pitchFamily="18" charset="0"/>
                                  </a:rPr>
                                  <m:t> </m:t>
                                </m:r>
                              </m:oMath>
                            </m:oMathPara>
                          </a14:m>
                          <a:endParaRPr lang="en-US" sz="1400" dirty="0">
                            <a:solidFill>
                              <a:schemeClr val="accent5"/>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tc>
                    <a:extLst>
                      <a:ext uri="{0D108BD9-81ED-4DB2-BD59-A6C34878D82A}">
                        <a16:rowId xmlns:a16="http://schemas.microsoft.com/office/drawing/2014/main" val="2497894782"/>
                      </a:ext>
                    </a:extLst>
                  </a:tr>
                  <a:tr h="370840">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𝑑𝐹𝑟𝑢𝐺𝑙𝑢</m:t>
                                </m:r>
                              </m:oMath>
                            </m:oMathPara>
                          </a14:m>
                          <a:endParaRPr lang="en-US" sz="1400" dirty="0">
                            <a:solidFill>
                              <a:schemeClr val="tx1"/>
                            </a:solidFill>
                          </a:endParaRPr>
                        </a:p>
                      </a:txBody>
                      <a:tcPr anchor="ctr"/>
                    </a:tc>
                    <a:tc>
                      <a:txBody>
                        <a:bodyPr/>
                        <a:lstStyle/>
                        <a:p>
                          <a:pPr algn="ctr"/>
                          <a:r>
                            <a:rPr lang="en-US" sz="1400" dirty="0">
                              <a:solidFill>
                                <a:schemeClr val="tx1"/>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d>
                                  <m:dPr>
                                    <m:ctrlPr>
                                      <a:rPr lang="en-US" sz="1400" i="1" smtClean="0">
                                        <a:solidFill>
                                          <a:schemeClr val="tx1"/>
                                        </a:solidFill>
                                        <a:latin typeface="Cambria Math" panose="02040503050406030204" pitchFamily="18" charset="0"/>
                                      </a:rPr>
                                    </m:ctrlPr>
                                  </m:dPr>
                                  <m:e>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𝑠𝑝𝑙𝑖𝑡</m:t>
                                        </m:r>
                                      </m:sub>
                                    </m:sSub>
                                    <m:r>
                                      <a:rPr lang="en-US" sz="1400" i="0">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m:rPr>
                                                <m:sty m:val="p"/>
                                              </m:rPr>
                                              <a:rPr lang="en-US" sz="1400" i="0">
                                                <a:solidFill>
                                                  <a:schemeClr val="tx1"/>
                                                </a:solidFill>
                                                <a:latin typeface="Cambria Math" panose="02040503050406030204" pitchFamily="18" charset="0"/>
                                              </a:rPr>
                                              <m:t>μ</m:t>
                                            </m:r>
                                          </m:e>
                                          <m:sub>
                                            <m:r>
                                              <a:rPr lang="en-US" sz="1400" i="1">
                                                <a:solidFill>
                                                  <a:schemeClr val="tx1"/>
                                                </a:solidFill>
                                                <a:latin typeface="Cambria Math" panose="02040503050406030204" pitchFamily="18" charset="0"/>
                                              </a:rPr>
                                              <m:t>𝑎</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𝑌</m:t>
                                            </m:r>
                                          </m:e>
                                          <m:sub>
                                            <m:r>
                                              <a:rPr lang="en-US" sz="1400" i="1">
                                                <a:solidFill>
                                                  <a:schemeClr val="tx1"/>
                                                </a:solidFill>
                                                <a:latin typeface="Cambria Math" panose="02040503050406030204" pitchFamily="18" charset="0"/>
                                              </a:rPr>
                                              <m:t>𝑋𝑆</m:t>
                                            </m: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𝑎</m:t>
                                            </m:r>
                                          </m:sub>
                                        </m:sSub>
                                      </m:den>
                                    </m:f>
                                    <m:r>
                                      <a:rPr lang="en-US" sz="1400" i="0">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m:rPr>
                                                <m:sty m:val="p"/>
                                              </m:rPr>
                                              <a:rPr lang="en-US" sz="1400" i="0">
                                                <a:solidFill>
                                                  <a:schemeClr val="tx1"/>
                                                </a:solidFill>
                                                <a:latin typeface="Cambria Math" panose="02040503050406030204" pitchFamily="18" charset="0"/>
                                              </a:rPr>
                                              <m:t>μ</m:t>
                                            </m:r>
                                          </m:e>
                                          <m:sub>
                                            <m:r>
                                              <a:rPr lang="en-US" sz="1400" i="1">
                                                <a:solidFill>
                                                  <a:schemeClr val="tx1"/>
                                                </a:solidFill>
                                                <a:latin typeface="Cambria Math" panose="02040503050406030204" pitchFamily="18" charset="0"/>
                                              </a:rPr>
                                              <m:t>𝑖</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𝑌</m:t>
                                            </m:r>
                                          </m:e>
                                          <m:sub>
                                            <m:r>
                                              <a:rPr lang="en-US" sz="1400" i="1">
                                                <a:solidFill>
                                                  <a:schemeClr val="tx1"/>
                                                </a:solidFill>
                                                <a:latin typeface="Cambria Math" panose="02040503050406030204" pitchFamily="18" charset="0"/>
                                              </a:rPr>
                                              <m:t>𝑋𝑆</m:t>
                                            </m:r>
                                            <m:r>
                                              <a:rPr lang="en-US" sz="1400" i="0">
                                                <a:solidFill>
                                                  <a:schemeClr val="tx1"/>
                                                </a:solidFill>
                                                <a:latin typeface="Cambria Math" panose="02040503050406030204" pitchFamily="18" charset="0"/>
                                              </a:rPr>
                                              <m:t>,</m:t>
                                            </m:r>
                                            <m:r>
                                              <a:rPr lang="en-US" sz="1400" i="1">
                                                <a:solidFill>
                                                  <a:schemeClr val="tx1"/>
                                                </a:solidFill>
                                                <a:latin typeface="Cambria Math" panose="02040503050406030204" pitchFamily="18" charset="0"/>
                                              </a:rPr>
                                              <m:t>𝑖</m:t>
                                            </m:r>
                                          </m:sub>
                                        </m:sSub>
                                      </m:den>
                                    </m:f>
                                    <m:r>
                                      <a:rPr lang="en-US" sz="1400" i="0">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𝑃</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𝑌</m:t>
                                            </m:r>
                                          </m:e>
                                          <m:sub>
                                            <m:r>
                                              <a:rPr lang="en-US" sz="1400" i="1">
                                                <a:solidFill>
                                                  <a:schemeClr val="tx1"/>
                                                </a:solidFill>
                                                <a:latin typeface="Cambria Math" panose="02040503050406030204" pitchFamily="18" charset="0"/>
                                              </a:rPr>
                                              <m:t>𝑃𝑆</m:t>
                                            </m:r>
                                          </m:sub>
                                        </m:sSub>
                                      </m:den>
                                    </m:f>
                                  </m:e>
                                </m:d>
                                <m:r>
                                  <a:rPr lang="en-US" sz="1400" i="0">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oMath>
                            </m:oMathPara>
                          </a14:m>
                          <a:endParaRPr lang="en-US" sz="14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tc>
                    <a:tc>
                      <a:txBody>
                        <a:bodyPr/>
                        <a:lstStyle/>
                        <a:p>
                          <a:pPr algn="ctr"/>
                          <a:r>
                            <a:rPr lang="en-US" sz="1400" dirty="0">
                              <a:solidFill>
                                <a:schemeClr val="accent5"/>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r>
                                      <a:rPr lang="en-US" sz="1400" i="1">
                                        <a:solidFill>
                                          <a:schemeClr val="accent5"/>
                                        </a:solidFill>
                                        <a:latin typeface="Cambria Math" panose="02040503050406030204" pitchFamily="18" charset="0"/>
                                      </a:rPr>
                                      <m:t>𝐹𝐺</m:t>
                                    </m:r>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𝐹𝑟𝑢𝐺𝑙𝑢</m:t>
                                </m:r>
                                <m:r>
                                  <a:rPr lang="en-US" sz="1400" b="0" i="1" smtClean="0">
                                    <a:solidFill>
                                      <a:schemeClr val="accent5"/>
                                    </a:solidFill>
                                    <a:latin typeface="Cambria Math" panose="02040503050406030204" pitchFamily="18" charset="0"/>
                                  </a:rPr>
                                  <m:t>)</m:t>
                                </m:r>
                                <m:r>
                                  <a:rPr lang="en-US" sz="1400" i="0">
                                    <a:solidFill>
                                      <a:schemeClr val="accent5"/>
                                    </a:solidFill>
                                    <a:latin typeface="Cambria Math" panose="02040503050406030204" pitchFamily="18" charset="0"/>
                                  </a:rPr>
                                  <m:t> </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oMath>
                            </m:oMathPara>
                          </a14:m>
                          <a:endParaRPr lang="en-US" sz="1400" dirty="0">
                            <a:solidFill>
                              <a:schemeClr val="accent5"/>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tc>
                    <a:extLst>
                      <a:ext uri="{0D108BD9-81ED-4DB2-BD59-A6C34878D82A}">
                        <a16:rowId xmlns:a16="http://schemas.microsoft.com/office/drawing/2014/main" val="3190517608"/>
                      </a:ext>
                    </a:extLst>
                  </a:tr>
                  <a:tr h="370840">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𝑑𝑁</m:t>
                                </m:r>
                              </m:oMath>
                            </m:oMathPara>
                          </a14:m>
                          <a:endParaRPr lang="en-US" sz="1400" dirty="0">
                            <a:solidFill>
                              <a:schemeClr val="tx1"/>
                            </a:solidFill>
                          </a:endParaRPr>
                        </a:p>
                      </a:txBody>
                      <a:tcPr anchor="ctr"/>
                    </a:tc>
                    <a:tc>
                      <a:txBody>
                        <a:bodyPr/>
                        <a:lstStyle/>
                        <a:p>
                          <a:pPr algn="ctr"/>
                          <a:r>
                            <a:rPr lang="en-US" sz="1400" dirty="0">
                              <a:solidFill>
                                <a:schemeClr val="tx1"/>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0" smtClean="0">
                                    <a:solidFill>
                                      <a:schemeClr val="tx1"/>
                                    </a:solidFill>
                                    <a:latin typeface="Cambria Math" panose="02040503050406030204" pitchFamily="18" charset="0"/>
                                  </a:rPr>
                                  <m:t>−</m:t>
                                </m:r>
                                <m:f>
                                  <m:fPr>
                                    <m:ctrlPr>
                                      <a:rPr lang="en-US" sz="1400" i="1">
                                        <a:solidFill>
                                          <a:schemeClr val="tx1"/>
                                        </a:solidFill>
                                        <a:latin typeface="Cambria Math" panose="02040503050406030204" pitchFamily="18" charset="0"/>
                                      </a:rPr>
                                    </m:ctrlPr>
                                  </m:fPr>
                                  <m:num>
                                    <m:sSub>
                                      <m:sSubPr>
                                        <m:ctrlPr>
                                          <a:rPr lang="en-US" sz="1400" i="1">
                                            <a:solidFill>
                                              <a:schemeClr val="tx1"/>
                                            </a:solidFill>
                                            <a:latin typeface="Cambria Math" panose="02040503050406030204" pitchFamily="18" charset="0"/>
                                          </a:rPr>
                                        </m:ctrlPr>
                                      </m:sSubPr>
                                      <m:e>
                                        <m:r>
                                          <m:rPr>
                                            <m:sty m:val="p"/>
                                          </m:rPr>
                                          <a:rPr lang="en-US" sz="1400" i="0">
                                            <a:solidFill>
                                              <a:schemeClr val="tx1"/>
                                            </a:solidFill>
                                            <a:latin typeface="Cambria Math" panose="02040503050406030204" pitchFamily="18" charset="0"/>
                                          </a:rPr>
                                          <m:t>μ</m:t>
                                        </m:r>
                                      </m:e>
                                      <m:sub>
                                        <m:r>
                                          <a:rPr lang="en-US" sz="1400" i="1">
                                            <a:solidFill>
                                              <a:schemeClr val="tx1"/>
                                            </a:solidFill>
                                            <a:latin typeface="Cambria Math" panose="02040503050406030204" pitchFamily="18" charset="0"/>
                                          </a:rPr>
                                          <m:t>𝑎</m:t>
                                        </m:r>
                                      </m:sub>
                                    </m:sSub>
                                  </m:num>
                                  <m:den>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𝑌</m:t>
                                        </m:r>
                                      </m:e>
                                      <m:sub>
                                        <m:r>
                                          <a:rPr lang="en-US" sz="1400" i="1">
                                            <a:solidFill>
                                              <a:schemeClr val="tx1"/>
                                            </a:solidFill>
                                            <a:latin typeface="Cambria Math" panose="02040503050406030204" pitchFamily="18" charset="0"/>
                                          </a:rPr>
                                          <m:t>𝑋𝑁</m:t>
                                        </m:r>
                                      </m:sub>
                                    </m:sSub>
                                  </m:den>
                                </m:f>
                                <m:r>
                                  <a:rPr lang="en-US" sz="1400" i="0">
                                    <a:solidFill>
                                      <a:schemeClr val="tx1"/>
                                    </a:solidFill>
                                    <a:latin typeface="Cambria Math" panose="02040503050406030204" pitchFamily="18" charset="0"/>
                                  </a:rPr>
                                  <m:t> </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oMath>
                            </m:oMathPara>
                          </a14:m>
                          <a:endParaRPr lang="en-US" sz="14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tc>
                    <a:tc>
                      <a:txBody>
                        <a:bodyPr/>
                        <a:lstStyle/>
                        <a:p>
                          <a:pPr algn="ctr"/>
                          <a:r>
                            <a:rPr lang="en-US" sz="1400" dirty="0">
                              <a:solidFill>
                                <a:schemeClr val="accent5"/>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r>
                                      <a:rPr lang="en-US" sz="1400" i="1">
                                        <a:solidFill>
                                          <a:schemeClr val="accent5"/>
                                        </a:solidFill>
                                        <a:latin typeface="Cambria Math" panose="02040503050406030204" pitchFamily="18" charset="0"/>
                                      </a:rPr>
                                      <m:t>𝑁</m:t>
                                    </m:r>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𝑁</m:t>
                                </m:r>
                                <m:r>
                                  <a:rPr lang="en-US" sz="1400" b="0" i="1" smtClean="0">
                                    <a:solidFill>
                                      <a:schemeClr val="accent5"/>
                                    </a:solidFill>
                                    <a:latin typeface="Cambria Math" panose="02040503050406030204" pitchFamily="18" charset="0"/>
                                  </a:rPr>
                                  <m:t>)</m:t>
                                </m:r>
                                <m:r>
                                  <a:rPr lang="en-US" sz="1400" i="0">
                                    <a:solidFill>
                                      <a:schemeClr val="accent5"/>
                                    </a:solidFill>
                                    <a:latin typeface="Cambria Math" panose="02040503050406030204" pitchFamily="18" charset="0"/>
                                  </a:rPr>
                                  <m:t> </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r>
                                  <a:rPr lang="en-US" sz="1400" i="0">
                                    <a:solidFill>
                                      <a:schemeClr val="accent5"/>
                                    </a:solidFill>
                                    <a:latin typeface="Cambria Math" panose="02040503050406030204" pitchFamily="18" charset="0"/>
                                  </a:rPr>
                                  <m:t> </m:t>
                                </m:r>
                              </m:oMath>
                            </m:oMathPara>
                          </a14:m>
                          <a:endParaRPr lang="en-US" sz="1400" dirty="0">
                            <a:solidFill>
                              <a:schemeClr val="accent5"/>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tc>
                    <a:extLst>
                      <a:ext uri="{0D108BD9-81ED-4DB2-BD59-A6C34878D82A}">
                        <a16:rowId xmlns:a16="http://schemas.microsoft.com/office/drawing/2014/main" val="3513810055"/>
                      </a:ext>
                    </a:extLst>
                  </a:tr>
                  <a:tr h="370840">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𝑑𝑃</m:t>
                                </m:r>
                              </m:oMath>
                            </m:oMathPara>
                          </a14:m>
                          <a:endParaRPr lang="en-US" sz="1400" dirty="0">
                            <a:solidFill>
                              <a:schemeClr val="tx1"/>
                            </a:solidFill>
                          </a:endParaRPr>
                        </a:p>
                      </a:txBody>
                      <a:tcPr anchor="ctr"/>
                    </a:tc>
                    <a:tc>
                      <a:txBody>
                        <a:bodyPr/>
                        <a:lstStyle/>
                        <a:p>
                          <a:pPr algn="ctr"/>
                          <a:r>
                            <a:rPr lang="en-US" sz="1400" dirty="0">
                              <a:solidFill>
                                <a:schemeClr val="tx1"/>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𝑞</m:t>
                                    </m:r>
                                  </m:e>
                                  <m:sub>
                                    <m:r>
                                      <a:rPr lang="en-US" sz="1400" i="1">
                                        <a:solidFill>
                                          <a:schemeClr val="tx1"/>
                                        </a:solidFill>
                                        <a:latin typeface="Cambria Math" panose="02040503050406030204" pitchFamily="18" charset="0"/>
                                      </a:rPr>
                                      <m:t>𝑃</m:t>
                                    </m:r>
                                  </m:sub>
                                </m:sSub>
                                <m:r>
                                  <a:rPr lang="en-US" sz="1400" i="0">
                                    <a:solidFill>
                                      <a:schemeClr val="tx1"/>
                                    </a:solidFill>
                                    <a:latin typeface="Cambria Math" panose="02040503050406030204" pitchFamily="18" charset="0"/>
                                  </a:rPr>
                                  <m:t> </m:t>
                                </m:r>
                                <m:r>
                                  <a:rPr lang="en-US" sz="1400" b="0" i="0"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𝐹𝑟𝑢𝐺𝑙𝑢</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𝑁</m:t>
                                </m:r>
                                <m:r>
                                  <a:rPr lang="en-US" sz="1400" b="0" i="1" smtClean="0">
                                    <a:solidFill>
                                      <a:schemeClr val="tx1"/>
                                    </a:solidFill>
                                    <a:latin typeface="Cambria Math" panose="02040503050406030204" pitchFamily="18" charset="0"/>
                                  </a:rPr>
                                  <m:t>, </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𝑎</m:t>
                                    </m:r>
                                  </m:sub>
                                </m:sSub>
                                <m:r>
                                  <a:rPr lang="en-US" sz="1400" b="0" i="1" smtClean="0">
                                    <a:solidFill>
                                      <a:schemeClr val="tx1"/>
                                    </a:solidFill>
                                    <a:latin typeface="Cambria Math" panose="02040503050406030204" pitchFamily="18" charset="0"/>
                                  </a:rPr>
                                  <m:t>,</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𝑋</m:t>
                                    </m:r>
                                  </m:e>
                                  <m:sub>
                                    <m:r>
                                      <a:rPr lang="en-US" sz="1400" b="0" i="1" smtClean="0">
                                        <a:solidFill>
                                          <a:schemeClr val="tx1"/>
                                        </a:solidFill>
                                        <a:latin typeface="Cambria Math" panose="02040503050406030204" pitchFamily="18" charset="0"/>
                                      </a:rPr>
                                      <m:t>𝑖</m:t>
                                    </m:r>
                                  </m:sub>
                                </m:sSub>
                                <m:r>
                                  <a:rPr lang="en-US" sz="1400" b="0" i="0" smtClean="0">
                                    <a:solidFill>
                                      <a:schemeClr val="tx1"/>
                                    </a:solidFill>
                                    <a:latin typeface="Cambria Math" panose="02040503050406030204" pitchFamily="18" charset="0"/>
                                  </a:rPr>
                                  <m:t>)</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𝑋</m:t>
                                    </m:r>
                                  </m:e>
                                  <m:sub>
                                    <m:r>
                                      <a:rPr lang="en-US" sz="1400" i="1">
                                        <a:solidFill>
                                          <a:schemeClr val="tx1"/>
                                        </a:solidFill>
                                        <a:latin typeface="Cambria Math" panose="02040503050406030204" pitchFamily="18" charset="0"/>
                                      </a:rPr>
                                      <m:t>𝑎</m:t>
                                    </m:r>
                                  </m:sub>
                                </m:sSub>
                              </m:oMath>
                            </m:oMathPara>
                          </a14:m>
                          <a:endParaRPr lang="en-US" sz="1400"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𝑑𝑡</m:t>
                                </m:r>
                              </m:oMath>
                            </m:oMathPara>
                          </a14:m>
                          <a:endParaRPr lang="en-US" sz="1400" dirty="0">
                            <a:solidFill>
                              <a:schemeClr val="tx1"/>
                            </a:solidFill>
                          </a:endParaRPr>
                        </a:p>
                      </a:txBody>
                      <a:tcPr anchor="ctr"/>
                    </a:tc>
                    <a:tc>
                      <a:txBody>
                        <a:bodyPr/>
                        <a:lstStyle/>
                        <a:p>
                          <a:pPr algn="ctr"/>
                          <a:r>
                            <a:rPr lang="en-US" sz="1400" dirty="0">
                              <a:solidFill>
                                <a:schemeClr val="accent5"/>
                              </a:solidFill>
                            </a:rPr>
                            <a:t>+</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chemeClr val="accent5"/>
                                        </a:solidFill>
                                        <a:latin typeface="Cambria Math" panose="02040503050406030204" pitchFamily="18" charset="0"/>
                                      </a:rPr>
                                    </m:ctrlPr>
                                  </m:sSubPr>
                                  <m:e>
                                    <m:r>
                                      <m:rPr>
                                        <m:sty m:val="p"/>
                                      </m:rPr>
                                      <a:rPr lang="en-US" sz="1400" i="0">
                                        <a:solidFill>
                                          <a:schemeClr val="accent5"/>
                                        </a:solidFill>
                                        <a:latin typeface="Cambria Math" panose="02040503050406030204" pitchFamily="18" charset="0"/>
                                      </a:rPr>
                                      <m:t>σ</m:t>
                                    </m:r>
                                  </m:e>
                                  <m:sub>
                                    <m:r>
                                      <a:rPr lang="en-US" sz="1400" i="1">
                                        <a:solidFill>
                                          <a:schemeClr val="accent5"/>
                                        </a:solidFill>
                                        <a:latin typeface="Cambria Math" panose="02040503050406030204" pitchFamily="18" charset="0"/>
                                      </a:rPr>
                                      <m:t>𝑃</m:t>
                                    </m:r>
                                  </m:sub>
                                </m:sSub>
                                <m:r>
                                  <a:rPr lang="en-US" sz="1400" b="0" i="1" smtClean="0">
                                    <a:solidFill>
                                      <a:schemeClr val="accent5"/>
                                    </a:solidFill>
                                    <a:latin typeface="Cambria Math" panose="02040503050406030204" pitchFamily="18" charset="0"/>
                                  </a:rPr>
                                  <m:t>(</m:t>
                                </m:r>
                                <m:r>
                                  <a:rPr lang="en-US" sz="1400" b="0" i="1" smtClean="0">
                                    <a:solidFill>
                                      <a:schemeClr val="accent5"/>
                                    </a:solidFill>
                                    <a:latin typeface="Cambria Math" panose="02040503050406030204" pitchFamily="18" charset="0"/>
                                  </a:rPr>
                                  <m:t>𝐹𝑟𝑢𝐺𝑙𝑢</m:t>
                                </m:r>
                                <m:r>
                                  <a:rPr lang="en-US" sz="1400" b="0" i="1" smtClean="0">
                                    <a:solidFill>
                                      <a:schemeClr val="accent5"/>
                                    </a:solidFill>
                                    <a:latin typeface="Cambria Math" panose="02040503050406030204" pitchFamily="18" charset="0"/>
                                  </a:rPr>
                                  <m:t>)</m:t>
                                </m:r>
                                <m:r>
                                  <a:rPr lang="en-US" sz="1400" i="0">
                                    <a:solidFill>
                                      <a:schemeClr val="accent5"/>
                                    </a:solidFill>
                                    <a:latin typeface="Cambria Math" panose="02040503050406030204" pitchFamily="18" charset="0"/>
                                  </a:rPr>
                                  <m:t> </m:t>
                                </m:r>
                                <m:sSub>
                                  <m:sSubPr>
                                    <m:ctrlPr>
                                      <a:rPr lang="en-US" sz="1400" i="1">
                                        <a:solidFill>
                                          <a:schemeClr val="accent5"/>
                                        </a:solidFill>
                                        <a:latin typeface="Cambria Math" panose="02040503050406030204" pitchFamily="18" charset="0"/>
                                      </a:rPr>
                                    </m:ctrlPr>
                                  </m:sSubPr>
                                  <m:e>
                                    <m:r>
                                      <a:rPr lang="en-US" sz="1400" i="1">
                                        <a:solidFill>
                                          <a:schemeClr val="accent5"/>
                                        </a:solidFill>
                                        <a:latin typeface="Cambria Math" panose="02040503050406030204" pitchFamily="18" charset="0"/>
                                      </a:rPr>
                                      <m:t>𝑋</m:t>
                                    </m:r>
                                  </m:e>
                                  <m:sub>
                                    <m:r>
                                      <a:rPr lang="en-US" sz="1400" i="1">
                                        <a:solidFill>
                                          <a:schemeClr val="accent5"/>
                                        </a:solidFill>
                                        <a:latin typeface="Cambria Math" panose="02040503050406030204" pitchFamily="18" charset="0"/>
                                      </a:rPr>
                                      <m:t>𝑎</m:t>
                                    </m:r>
                                  </m:sub>
                                </m:sSub>
                                <m:r>
                                  <a:rPr lang="en-US" sz="1400" i="0">
                                    <a:solidFill>
                                      <a:schemeClr val="accent5"/>
                                    </a:solidFill>
                                    <a:latin typeface="Cambria Math" panose="02040503050406030204" pitchFamily="18" charset="0"/>
                                  </a:rPr>
                                  <m:t> </m:t>
                                </m:r>
                              </m:oMath>
                            </m:oMathPara>
                          </a14:m>
                          <a:endParaRPr lang="en-US" sz="1400" dirty="0">
                            <a:solidFill>
                              <a:schemeClr val="accent5"/>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solidFill>
                                      <a:schemeClr val="accent5"/>
                                    </a:solidFill>
                                    <a:latin typeface="Cambria Math" panose="02040503050406030204" pitchFamily="18" charset="0"/>
                                  </a:rPr>
                                  <m:t>𝑑</m:t>
                                </m:r>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𝐵</m:t>
                                    </m:r>
                                  </m:e>
                                  <m:sub>
                                    <m:r>
                                      <a:rPr lang="en-US" sz="1400" b="0" i="1" smtClean="0">
                                        <a:solidFill>
                                          <a:schemeClr val="accent5"/>
                                        </a:solidFill>
                                        <a:latin typeface="Cambria Math" panose="02040503050406030204" pitchFamily="18" charset="0"/>
                                      </a:rPr>
                                      <m:t>𝑡</m:t>
                                    </m:r>
                                  </m:sub>
                                </m:sSub>
                              </m:oMath>
                            </m:oMathPara>
                          </a14:m>
                          <a:endParaRPr lang="en-US" sz="1400" dirty="0">
                            <a:solidFill>
                              <a:schemeClr val="accent5"/>
                            </a:solidFill>
                          </a:endParaRPr>
                        </a:p>
                      </a:txBody>
                      <a:tcPr anchor="ctr"/>
                    </a:tc>
                    <a:extLst>
                      <a:ext uri="{0D108BD9-81ED-4DB2-BD59-A6C34878D82A}">
                        <a16:rowId xmlns:a16="http://schemas.microsoft.com/office/drawing/2014/main" val="2999467553"/>
                      </a:ext>
                    </a:extLst>
                  </a:tr>
                </a:tbl>
              </a:graphicData>
            </a:graphic>
          </p:graphicFrame>
        </mc:Choice>
        <mc:Fallback xmlns="">
          <p:graphicFrame>
            <p:nvGraphicFramePr>
              <p:cNvPr id="8" name="Table 7">
                <a:extLst>
                  <a:ext uri="{FF2B5EF4-FFF2-40B4-BE49-F238E27FC236}">
                    <a16:creationId xmlns:a16="http://schemas.microsoft.com/office/drawing/2014/main" id="{8F91F5C7-42A6-0E9D-0DD0-738295828355}"/>
                  </a:ext>
                </a:extLst>
              </p:cNvPr>
              <p:cNvGraphicFramePr>
                <a:graphicFrameLocks noGrp="1"/>
              </p:cNvGraphicFramePr>
              <p:nvPr>
                <p:extLst>
                  <p:ext uri="{D42A27DB-BD31-4B8C-83A1-F6EECF244321}">
                    <p14:modId xmlns:p14="http://schemas.microsoft.com/office/powerpoint/2010/main" val="3993921336"/>
                  </p:ext>
                </p:extLst>
              </p:nvPr>
            </p:nvGraphicFramePr>
            <p:xfrm>
              <a:off x="785436" y="1978665"/>
              <a:ext cx="6527318" cy="2544446"/>
            </p:xfrm>
            <a:graphic>
              <a:graphicData uri="http://schemas.openxmlformats.org/drawingml/2006/table">
                <a:tbl>
                  <a:tblPr firstRow="1" bandRow="1">
                    <a:tableStyleId>{2D5ABB26-0587-4C30-8999-92F81FD0307C}</a:tableStyleId>
                  </a:tblPr>
                  <a:tblGrid>
                    <a:gridCol w="786738">
                      <a:extLst>
                        <a:ext uri="{9D8B030D-6E8A-4147-A177-3AD203B41FA5}">
                          <a16:colId xmlns:a16="http://schemas.microsoft.com/office/drawing/2014/main" val="4155425337"/>
                        </a:ext>
                      </a:extLst>
                    </a:gridCol>
                    <a:gridCol w="352280">
                      <a:extLst>
                        <a:ext uri="{9D8B030D-6E8A-4147-A177-3AD203B41FA5}">
                          <a16:colId xmlns:a16="http://schemas.microsoft.com/office/drawing/2014/main" val="2474164096"/>
                        </a:ext>
                      </a:extLst>
                    </a:gridCol>
                    <a:gridCol w="2631406">
                      <a:extLst>
                        <a:ext uri="{9D8B030D-6E8A-4147-A177-3AD203B41FA5}">
                          <a16:colId xmlns:a16="http://schemas.microsoft.com/office/drawing/2014/main" val="349435962"/>
                        </a:ext>
                      </a:extLst>
                    </a:gridCol>
                    <a:gridCol w="352463">
                      <a:extLst>
                        <a:ext uri="{9D8B030D-6E8A-4147-A177-3AD203B41FA5}">
                          <a16:colId xmlns:a16="http://schemas.microsoft.com/office/drawing/2014/main" val="34004340"/>
                        </a:ext>
                      </a:extLst>
                    </a:gridCol>
                    <a:gridCol w="352463">
                      <a:extLst>
                        <a:ext uri="{9D8B030D-6E8A-4147-A177-3AD203B41FA5}">
                          <a16:colId xmlns:a16="http://schemas.microsoft.com/office/drawing/2014/main" val="1177518751"/>
                        </a:ext>
                      </a:extLst>
                    </a:gridCol>
                    <a:gridCol w="1312136">
                      <a:extLst>
                        <a:ext uri="{9D8B030D-6E8A-4147-A177-3AD203B41FA5}">
                          <a16:colId xmlns:a16="http://schemas.microsoft.com/office/drawing/2014/main" val="2003337073"/>
                        </a:ext>
                      </a:extLst>
                    </a:gridCol>
                    <a:gridCol w="739832">
                      <a:extLst>
                        <a:ext uri="{9D8B030D-6E8A-4147-A177-3AD203B41FA5}">
                          <a16:colId xmlns:a16="http://schemas.microsoft.com/office/drawing/2014/main" val="2485923402"/>
                        </a:ext>
                      </a:extLst>
                    </a:gridCol>
                  </a:tblGrid>
                  <a:tr h="370840">
                    <a:tc>
                      <a:txBody>
                        <a:bodyPr/>
                        <a:lstStyle/>
                        <a:p>
                          <a:endParaRPr lang="en-US"/>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r="-730645" b="-606897"/>
                          </a:stretch>
                        </a:blipFill>
                      </a:tcPr>
                    </a:tc>
                    <a:tc>
                      <a:txBody>
                        <a:bodyPr/>
                        <a:lstStyle/>
                        <a:p>
                          <a:pPr algn="ctr"/>
                          <a:r>
                            <a:rPr lang="en-US" sz="1400" dirty="0">
                              <a:solidFill>
                                <a:schemeClr val="tx1"/>
                              </a:solidFill>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l="-43478" r="-105314" b="-606897"/>
                          </a:stretch>
                        </a:blipFill>
                      </a:tcPr>
                    </a:tc>
                    <a:tc>
                      <a:txBody>
                        <a:bodyPr/>
                        <a:lstStyle/>
                        <a:p>
                          <a:endParaRPr lang="en-US"/>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l="-1060714" r="-678571" b="-606897"/>
                          </a:stretch>
                        </a:blipFill>
                      </a:tcPr>
                    </a:tc>
                    <a:tc>
                      <a:txBody>
                        <a:bodyPr/>
                        <a:lstStyle/>
                        <a:p>
                          <a:pPr algn="ctr"/>
                          <a:r>
                            <a:rPr lang="en-US" sz="1400" dirty="0">
                              <a:solidFill>
                                <a:schemeClr val="accent5"/>
                              </a:solidFill>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l="-339423" r="-55769" b="-606897"/>
                          </a:stretch>
                        </a:blipFill>
                      </a:tcPr>
                    </a:tc>
                    <a:tc>
                      <a:txBody>
                        <a:bodyPr/>
                        <a:lstStyle/>
                        <a:p>
                          <a:endParaRPr lang="en-US"/>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blipFill>
                          <a:blip r:embed="rId3"/>
                          <a:stretch>
                            <a:fillRect l="-787931" b="-606897"/>
                          </a:stretch>
                        </a:blipFill>
                      </a:tcPr>
                    </a:tc>
                    <a:extLst>
                      <a:ext uri="{0D108BD9-81ED-4DB2-BD59-A6C34878D82A}">
                        <a16:rowId xmlns:a16="http://schemas.microsoft.com/office/drawing/2014/main" val="1192783915"/>
                      </a:ext>
                    </a:extLst>
                  </a:tr>
                  <a:tr h="370840">
                    <a:tc>
                      <a:txBody>
                        <a:bodyPr/>
                        <a:lstStyle/>
                        <a:p>
                          <a:endParaRPr lang="en-US"/>
                        </a:p>
                      </a:txBody>
                      <a:tcPr anchor="ctr">
                        <a:lnT>
                          <a:noFill/>
                        </a:lnT>
                        <a:blipFill>
                          <a:blip r:embed="rId3"/>
                          <a:stretch>
                            <a:fillRect t="-96667" r="-730645" b="-486667"/>
                          </a:stretch>
                        </a:blipFill>
                      </a:tcPr>
                    </a:tc>
                    <a:tc>
                      <a:txBody>
                        <a:bodyPr/>
                        <a:lstStyle/>
                        <a:p>
                          <a:pPr algn="ctr"/>
                          <a:r>
                            <a:rPr lang="en-US" sz="1400" dirty="0">
                              <a:solidFill>
                                <a:schemeClr val="tx1"/>
                              </a:solidFill>
                            </a:rPr>
                            <a:t>=</a:t>
                          </a:r>
                        </a:p>
                      </a:txBody>
                      <a:tcPr anchor="ctr">
                        <a:lnT>
                          <a:noFill/>
                        </a:lnT>
                      </a:tcPr>
                    </a:tc>
                    <a:tc>
                      <a:txBody>
                        <a:bodyPr/>
                        <a:lstStyle/>
                        <a:p>
                          <a:endParaRPr lang="en-US"/>
                        </a:p>
                      </a:txBody>
                      <a:tcPr anchor="ctr">
                        <a:lnT>
                          <a:noFill/>
                        </a:lnT>
                        <a:blipFill>
                          <a:blip r:embed="rId3"/>
                          <a:stretch>
                            <a:fillRect l="-43478" t="-96667" r="-105314" b="-486667"/>
                          </a:stretch>
                        </a:blipFill>
                      </a:tcPr>
                    </a:tc>
                    <a:tc>
                      <a:txBody>
                        <a:bodyPr/>
                        <a:lstStyle/>
                        <a:p>
                          <a:endParaRPr lang="en-US"/>
                        </a:p>
                      </a:txBody>
                      <a:tcPr anchor="ctr">
                        <a:lnT>
                          <a:noFill/>
                        </a:lnT>
                        <a:blipFill>
                          <a:blip r:embed="rId3"/>
                          <a:stretch>
                            <a:fillRect l="-1060714" t="-96667" r="-678571" b="-486667"/>
                          </a:stretch>
                        </a:blipFill>
                      </a:tcPr>
                    </a:tc>
                    <a:tc>
                      <a:txBody>
                        <a:bodyPr/>
                        <a:lstStyle/>
                        <a:p>
                          <a:pPr algn="ctr"/>
                          <a:r>
                            <a:rPr lang="en-US" sz="1400" dirty="0">
                              <a:solidFill>
                                <a:schemeClr val="accent5"/>
                              </a:solidFill>
                            </a:rPr>
                            <a:t>+</a:t>
                          </a:r>
                        </a:p>
                      </a:txBody>
                      <a:tcPr anchor="ctr">
                        <a:lnT>
                          <a:noFill/>
                        </a:lnT>
                      </a:tcPr>
                    </a:tc>
                    <a:tc>
                      <a:txBody>
                        <a:bodyPr/>
                        <a:lstStyle/>
                        <a:p>
                          <a:endParaRPr lang="en-US"/>
                        </a:p>
                      </a:txBody>
                      <a:tcPr anchor="ctr">
                        <a:lnT>
                          <a:noFill/>
                        </a:lnT>
                        <a:blipFill>
                          <a:blip r:embed="rId3"/>
                          <a:stretch>
                            <a:fillRect l="-339423" t="-96667" r="-55769" b="-486667"/>
                          </a:stretch>
                        </a:blipFill>
                      </a:tcPr>
                    </a:tc>
                    <a:tc>
                      <a:txBody>
                        <a:bodyPr/>
                        <a:lstStyle/>
                        <a:p>
                          <a:endParaRPr lang="en-US"/>
                        </a:p>
                      </a:txBody>
                      <a:tcPr anchor="ctr">
                        <a:lnT>
                          <a:noFill/>
                        </a:lnT>
                        <a:blipFill>
                          <a:blip r:embed="rId3"/>
                          <a:stretch>
                            <a:fillRect l="-787931" t="-96667" b="-486667"/>
                          </a:stretch>
                        </a:blipFill>
                      </a:tcPr>
                    </a:tc>
                    <a:extLst>
                      <a:ext uri="{0D108BD9-81ED-4DB2-BD59-A6C34878D82A}">
                        <a16:rowId xmlns:a16="http://schemas.microsoft.com/office/drawing/2014/main" val="32980991"/>
                      </a:ext>
                    </a:extLst>
                  </a:tr>
                  <a:tr h="370840">
                    <a:tc>
                      <a:txBody>
                        <a:bodyPr/>
                        <a:lstStyle/>
                        <a:p>
                          <a:endParaRPr lang="en-US"/>
                        </a:p>
                      </a:txBody>
                      <a:tcPr anchor="ctr">
                        <a:blipFill>
                          <a:blip r:embed="rId3"/>
                          <a:stretch>
                            <a:fillRect t="-203448" r="-730645" b="-403448"/>
                          </a:stretch>
                        </a:blipFill>
                      </a:tcPr>
                    </a:tc>
                    <a:tc>
                      <a:txBody>
                        <a:bodyPr/>
                        <a:lstStyle/>
                        <a:p>
                          <a:pPr algn="ctr"/>
                          <a:r>
                            <a:rPr lang="en-US" sz="1400" dirty="0">
                              <a:solidFill>
                                <a:schemeClr val="tx1"/>
                              </a:solidFill>
                            </a:rPr>
                            <a:t>=</a:t>
                          </a:r>
                        </a:p>
                      </a:txBody>
                      <a:tcPr anchor="ctr"/>
                    </a:tc>
                    <a:tc>
                      <a:txBody>
                        <a:bodyPr/>
                        <a:lstStyle/>
                        <a:p>
                          <a:endParaRPr lang="en-US"/>
                        </a:p>
                      </a:txBody>
                      <a:tcPr anchor="ctr">
                        <a:blipFill>
                          <a:blip r:embed="rId3"/>
                          <a:stretch>
                            <a:fillRect l="-43478" t="-203448" r="-105314" b="-403448"/>
                          </a:stretch>
                        </a:blipFill>
                      </a:tcPr>
                    </a:tc>
                    <a:tc>
                      <a:txBody>
                        <a:bodyPr/>
                        <a:lstStyle/>
                        <a:p>
                          <a:endParaRPr lang="en-US"/>
                        </a:p>
                      </a:txBody>
                      <a:tcPr anchor="ctr">
                        <a:blipFill>
                          <a:blip r:embed="rId3"/>
                          <a:stretch>
                            <a:fillRect l="-1060714" t="-203448" r="-678571" b="-403448"/>
                          </a:stretch>
                        </a:blipFill>
                      </a:tcPr>
                    </a:tc>
                    <a:tc>
                      <a:txBody>
                        <a:bodyPr/>
                        <a:lstStyle/>
                        <a:p>
                          <a:pPr algn="ctr"/>
                          <a:r>
                            <a:rPr lang="en-US" sz="1400" dirty="0">
                              <a:solidFill>
                                <a:schemeClr val="accent5"/>
                              </a:solidFill>
                            </a:rPr>
                            <a:t>+</a:t>
                          </a:r>
                        </a:p>
                      </a:txBody>
                      <a:tcPr anchor="ctr"/>
                    </a:tc>
                    <a:tc>
                      <a:txBody>
                        <a:bodyPr/>
                        <a:lstStyle/>
                        <a:p>
                          <a:endParaRPr lang="en-US"/>
                        </a:p>
                      </a:txBody>
                      <a:tcPr anchor="ctr">
                        <a:blipFill>
                          <a:blip r:embed="rId3"/>
                          <a:stretch>
                            <a:fillRect l="-339423" t="-203448" r="-55769" b="-403448"/>
                          </a:stretch>
                        </a:blipFill>
                      </a:tcPr>
                    </a:tc>
                    <a:tc>
                      <a:txBody>
                        <a:bodyPr/>
                        <a:lstStyle/>
                        <a:p>
                          <a:endParaRPr lang="en-US"/>
                        </a:p>
                      </a:txBody>
                      <a:tcPr anchor="ctr">
                        <a:blipFill>
                          <a:blip r:embed="rId3"/>
                          <a:stretch>
                            <a:fillRect l="-787931" t="-203448" b="-403448"/>
                          </a:stretch>
                        </a:blipFill>
                      </a:tcPr>
                    </a:tc>
                    <a:extLst>
                      <a:ext uri="{0D108BD9-81ED-4DB2-BD59-A6C34878D82A}">
                        <a16:rowId xmlns:a16="http://schemas.microsoft.com/office/drawing/2014/main" val="2497894782"/>
                      </a:ext>
                    </a:extLst>
                  </a:tr>
                  <a:tr h="570802">
                    <a:tc>
                      <a:txBody>
                        <a:bodyPr/>
                        <a:lstStyle/>
                        <a:p>
                          <a:endParaRPr lang="en-US"/>
                        </a:p>
                      </a:txBody>
                      <a:tcPr anchor="ctr">
                        <a:blipFill>
                          <a:blip r:embed="rId3"/>
                          <a:stretch>
                            <a:fillRect t="-191304" r="-730645" b="-154348"/>
                          </a:stretch>
                        </a:blipFill>
                      </a:tcPr>
                    </a:tc>
                    <a:tc>
                      <a:txBody>
                        <a:bodyPr/>
                        <a:lstStyle/>
                        <a:p>
                          <a:pPr algn="ctr"/>
                          <a:r>
                            <a:rPr lang="en-US" sz="1400" dirty="0">
                              <a:solidFill>
                                <a:schemeClr val="tx1"/>
                              </a:solidFill>
                            </a:rPr>
                            <a:t>=</a:t>
                          </a:r>
                        </a:p>
                      </a:txBody>
                      <a:tcPr anchor="ctr"/>
                    </a:tc>
                    <a:tc>
                      <a:txBody>
                        <a:bodyPr/>
                        <a:lstStyle/>
                        <a:p>
                          <a:endParaRPr lang="en-US"/>
                        </a:p>
                      </a:txBody>
                      <a:tcPr anchor="ctr">
                        <a:blipFill>
                          <a:blip r:embed="rId3"/>
                          <a:stretch>
                            <a:fillRect l="-43478" t="-191304" r="-105314" b="-154348"/>
                          </a:stretch>
                        </a:blipFill>
                      </a:tcPr>
                    </a:tc>
                    <a:tc>
                      <a:txBody>
                        <a:bodyPr/>
                        <a:lstStyle/>
                        <a:p>
                          <a:endParaRPr lang="en-US"/>
                        </a:p>
                      </a:txBody>
                      <a:tcPr anchor="ctr">
                        <a:blipFill>
                          <a:blip r:embed="rId3"/>
                          <a:stretch>
                            <a:fillRect l="-1060714" t="-191304" r="-678571" b="-154348"/>
                          </a:stretch>
                        </a:blipFill>
                      </a:tcPr>
                    </a:tc>
                    <a:tc>
                      <a:txBody>
                        <a:bodyPr/>
                        <a:lstStyle/>
                        <a:p>
                          <a:pPr algn="ctr"/>
                          <a:r>
                            <a:rPr lang="en-US" sz="1400" dirty="0">
                              <a:solidFill>
                                <a:schemeClr val="accent5"/>
                              </a:solidFill>
                            </a:rPr>
                            <a:t>+</a:t>
                          </a:r>
                        </a:p>
                      </a:txBody>
                      <a:tcPr anchor="ctr"/>
                    </a:tc>
                    <a:tc>
                      <a:txBody>
                        <a:bodyPr/>
                        <a:lstStyle/>
                        <a:p>
                          <a:endParaRPr lang="en-US"/>
                        </a:p>
                      </a:txBody>
                      <a:tcPr anchor="ctr">
                        <a:blipFill>
                          <a:blip r:embed="rId3"/>
                          <a:stretch>
                            <a:fillRect l="-339423" t="-191304" r="-55769" b="-154348"/>
                          </a:stretch>
                        </a:blipFill>
                      </a:tcPr>
                    </a:tc>
                    <a:tc>
                      <a:txBody>
                        <a:bodyPr/>
                        <a:lstStyle/>
                        <a:p>
                          <a:endParaRPr lang="en-US"/>
                        </a:p>
                      </a:txBody>
                      <a:tcPr anchor="ctr">
                        <a:blipFill>
                          <a:blip r:embed="rId3"/>
                          <a:stretch>
                            <a:fillRect l="-787931" t="-191304" b="-154348"/>
                          </a:stretch>
                        </a:blipFill>
                      </a:tcPr>
                    </a:tc>
                    <a:extLst>
                      <a:ext uri="{0D108BD9-81ED-4DB2-BD59-A6C34878D82A}">
                        <a16:rowId xmlns:a16="http://schemas.microsoft.com/office/drawing/2014/main" val="3190517608"/>
                      </a:ext>
                    </a:extLst>
                  </a:tr>
                  <a:tr h="490284">
                    <a:tc>
                      <a:txBody>
                        <a:bodyPr/>
                        <a:lstStyle/>
                        <a:p>
                          <a:endParaRPr lang="en-US"/>
                        </a:p>
                      </a:txBody>
                      <a:tcPr anchor="ctr">
                        <a:blipFill>
                          <a:blip r:embed="rId3"/>
                          <a:stretch>
                            <a:fillRect t="-343590" r="-730645" b="-82051"/>
                          </a:stretch>
                        </a:blipFill>
                      </a:tcPr>
                    </a:tc>
                    <a:tc>
                      <a:txBody>
                        <a:bodyPr/>
                        <a:lstStyle/>
                        <a:p>
                          <a:pPr algn="ctr"/>
                          <a:r>
                            <a:rPr lang="en-US" sz="1400" dirty="0">
                              <a:solidFill>
                                <a:schemeClr val="tx1"/>
                              </a:solidFill>
                            </a:rPr>
                            <a:t>=</a:t>
                          </a:r>
                        </a:p>
                      </a:txBody>
                      <a:tcPr anchor="ctr"/>
                    </a:tc>
                    <a:tc>
                      <a:txBody>
                        <a:bodyPr/>
                        <a:lstStyle/>
                        <a:p>
                          <a:endParaRPr lang="en-US"/>
                        </a:p>
                      </a:txBody>
                      <a:tcPr anchor="ctr">
                        <a:blipFill>
                          <a:blip r:embed="rId3"/>
                          <a:stretch>
                            <a:fillRect l="-43478" t="-343590" r="-105314" b="-82051"/>
                          </a:stretch>
                        </a:blipFill>
                      </a:tcPr>
                    </a:tc>
                    <a:tc>
                      <a:txBody>
                        <a:bodyPr/>
                        <a:lstStyle/>
                        <a:p>
                          <a:endParaRPr lang="en-US"/>
                        </a:p>
                      </a:txBody>
                      <a:tcPr anchor="ctr">
                        <a:blipFill>
                          <a:blip r:embed="rId3"/>
                          <a:stretch>
                            <a:fillRect l="-1060714" t="-343590" r="-678571" b="-82051"/>
                          </a:stretch>
                        </a:blipFill>
                      </a:tcPr>
                    </a:tc>
                    <a:tc>
                      <a:txBody>
                        <a:bodyPr/>
                        <a:lstStyle/>
                        <a:p>
                          <a:pPr algn="ctr"/>
                          <a:r>
                            <a:rPr lang="en-US" sz="1400" dirty="0">
                              <a:solidFill>
                                <a:schemeClr val="accent5"/>
                              </a:solidFill>
                            </a:rPr>
                            <a:t>+</a:t>
                          </a:r>
                        </a:p>
                      </a:txBody>
                      <a:tcPr anchor="ctr"/>
                    </a:tc>
                    <a:tc>
                      <a:txBody>
                        <a:bodyPr/>
                        <a:lstStyle/>
                        <a:p>
                          <a:endParaRPr lang="en-US"/>
                        </a:p>
                      </a:txBody>
                      <a:tcPr anchor="ctr">
                        <a:blipFill>
                          <a:blip r:embed="rId3"/>
                          <a:stretch>
                            <a:fillRect l="-339423" t="-343590" r="-55769" b="-82051"/>
                          </a:stretch>
                        </a:blipFill>
                      </a:tcPr>
                    </a:tc>
                    <a:tc>
                      <a:txBody>
                        <a:bodyPr/>
                        <a:lstStyle/>
                        <a:p>
                          <a:endParaRPr lang="en-US"/>
                        </a:p>
                      </a:txBody>
                      <a:tcPr anchor="ctr">
                        <a:blipFill>
                          <a:blip r:embed="rId3"/>
                          <a:stretch>
                            <a:fillRect l="-787931" t="-343590" b="-82051"/>
                          </a:stretch>
                        </a:blipFill>
                      </a:tcPr>
                    </a:tc>
                    <a:extLst>
                      <a:ext uri="{0D108BD9-81ED-4DB2-BD59-A6C34878D82A}">
                        <a16:rowId xmlns:a16="http://schemas.microsoft.com/office/drawing/2014/main" val="3513810055"/>
                      </a:ext>
                    </a:extLst>
                  </a:tr>
                  <a:tr h="370840">
                    <a:tc>
                      <a:txBody>
                        <a:bodyPr/>
                        <a:lstStyle/>
                        <a:p>
                          <a:endParaRPr lang="en-US"/>
                        </a:p>
                      </a:txBody>
                      <a:tcPr anchor="ctr">
                        <a:blipFill>
                          <a:blip r:embed="rId3"/>
                          <a:stretch>
                            <a:fillRect t="-596552" r="-730645" b="-10345"/>
                          </a:stretch>
                        </a:blipFill>
                      </a:tcPr>
                    </a:tc>
                    <a:tc>
                      <a:txBody>
                        <a:bodyPr/>
                        <a:lstStyle/>
                        <a:p>
                          <a:pPr algn="ctr"/>
                          <a:r>
                            <a:rPr lang="en-US" sz="1400" dirty="0">
                              <a:solidFill>
                                <a:schemeClr val="tx1"/>
                              </a:solidFill>
                            </a:rPr>
                            <a:t>=</a:t>
                          </a:r>
                        </a:p>
                      </a:txBody>
                      <a:tcPr anchor="ctr"/>
                    </a:tc>
                    <a:tc>
                      <a:txBody>
                        <a:bodyPr/>
                        <a:lstStyle/>
                        <a:p>
                          <a:endParaRPr lang="en-US"/>
                        </a:p>
                      </a:txBody>
                      <a:tcPr anchor="ctr">
                        <a:blipFill>
                          <a:blip r:embed="rId3"/>
                          <a:stretch>
                            <a:fillRect l="-43478" t="-596552" r="-105314" b="-10345"/>
                          </a:stretch>
                        </a:blipFill>
                      </a:tcPr>
                    </a:tc>
                    <a:tc>
                      <a:txBody>
                        <a:bodyPr/>
                        <a:lstStyle/>
                        <a:p>
                          <a:endParaRPr lang="en-US"/>
                        </a:p>
                      </a:txBody>
                      <a:tcPr anchor="ctr">
                        <a:blipFill>
                          <a:blip r:embed="rId3"/>
                          <a:stretch>
                            <a:fillRect l="-1060714" t="-596552" r="-678571" b="-10345"/>
                          </a:stretch>
                        </a:blipFill>
                      </a:tcPr>
                    </a:tc>
                    <a:tc>
                      <a:txBody>
                        <a:bodyPr/>
                        <a:lstStyle/>
                        <a:p>
                          <a:pPr algn="ctr"/>
                          <a:r>
                            <a:rPr lang="en-US" sz="1400" dirty="0">
                              <a:solidFill>
                                <a:schemeClr val="accent5"/>
                              </a:solidFill>
                            </a:rPr>
                            <a:t>+</a:t>
                          </a:r>
                        </a:p>
                      </a:txBody>
                      <a:tcPr anchor="ctr"/>
                    </a:tc>
                    <a:tc>
                      <a:txBody>
                        <a:bodyPr/>
                        <a:lstStyle/>
                        <a:p>
                          <a:endParaRPr lang="en-US"/>
                        </a:p>
                      </a:txBody>
                      <a:tcPr anchor="ctr">
                        <a:blipFill>
                          <a:blip r:embed="rId3"/>
                          <a:stretch>
                            <a:fillRect l="-339423" t="-596552" r="-55769" b="-10345"/>
                          </a:stretch>
                        </a:blipFill>
                      </a:tcPr>
                    </a:tc>
                    <a:tc>
                      <a:txBody>
                        <a:bodyPr/>
                        <a:lstStyle/>
                        <a:p>
                          <a:endParaRPr lang="en-US"/>
                        </a:p>
                      </a:txBody>
                      <a:tcPr anchor="ctr">
                        <a:blipFill>
                          <a:blip r:embed="rId3"/>
                          <a:stretch>
                            <a:fillRect l="-787931" t="-596552" b="-10345"/>
                          </a:stretch>
                        </a:blipFill>
                      </a:tcPr>
                    </a:tc>
                    <a:extLst>
                      <a:ext uri="{0D108BD9-81ED-4DB2-BD59-A6C34878D82A}">
                        <a16:rowId xmlns:a16="http://schemas.microsoft.com/office/drawing/2014/main" val="2999467553"/>
                      </a:ext>
                    </a:extLst>
                  </a:tr>
                </a:tbl>
              </a:graphicData>
            </a:graphic>
          </p:graphicFrame>
        </mc:Fallback>
      </mc:AlternateContent>
      <p:sp>
        <p:nvSpPr>
          <p:cNvPr id="7" name="Rectangle 6">
            <a:extLst>
              <a:ext uri="{FF2B5EF4-FFF2-40B4-BE49-F238E27FC236}">
                <a16:creationId xmlns:a16="http://schemas.microsoft.com/office/drawing/2014/main" id="{13A37FE4-46E2-3946-6D54-0143D8DFB283}"/>
              </a:ext>
            </a:extLst>
          </p:cNvPr>
          <p:cNvSpPr/>
          <p:nvPr/>
        </p:nvSpPr>
        <p:spPr>
          <a:xfrm>
            <a:off x="4942523" y="1655500"/>
            <a:ext cx="2311325" cy="29613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4F571CD0-C694-E60F-6866-2C66411E3293}"/>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t>Biomass: </a:t>
            </a:r>
            <a:r>
              <a:rPr lang="en-US" i="1" dirty="0" err="1"/>
              <a:t>Ustilago</a:t>
            </a:r>
            <a:r>
              <a:rPr lang="en-US" i="1" dirty="0"/>
              <a:t> </a:t>
            </a:r>
            <a:r>
              <a:rPr lang="en-US" i="1" dirty="0" err="1"/>
              <a:t>trichophora</a:t>
            </a:r>
            <a:endParaRPr lang="en-US" i="1" dirty="0"/>
          </a:p>
          <a:p>
            <a:pPr marL="285750" indent="-285750"/>
            <a:r>
              <a:rPr lang="en-US" dirty="0"/>
              <a:t>Secondary substrate limitation from nitrogen</a:t>
            </a:r>
          </a:p>
          <a:p>
            <a:pPr marL="285750" indent="-285750"/>
            <a:r>
              <a:rPr lang="en-US" dirty="0"/>
              <a:t>Mass balances </a:t>
            </a:r>
            <a:r>
              <a:rPr lang="en-US" sz="1200" baseline="30000" dirty="0"/>
              <a:t>[1]</a:t>
            </a:r>
            <a:endParaRPr lang="en-US" baseline="30000" dirty="0"/>
          </a:p>
        </p:txBody>
      </p:sp>
      <p:sp>
        <p:nvSpPr>
          <p:cNvPr id="6" name="TextBox 5">
            <a:extLst>
              <a:ext uri="{FF2B5EF4-FFF2-40B4-BE49-F238E27FC236}">
                <a16:creationId xmlns:a16="http://schemas.microsoft.com/office/drawing/2014/main" id="{CE86CB7F-0BD7-FF6F-6042-4D6A4311478F}"/>
              </a:ext>
            </a:extLst>
          </p:cNvPr>
          <p:cNvSpPr txBox="1"/>
          <p:nvPr/>
        </p:nvSpPr>
        <p:spPr>
          <a:xfrm>
            <a:off x="383115" y="5800304"/>
            <a:ext cx="2127505" cy="230832"/>
          </a:xfrm>
          <a:prstGeom prst="rect">
            <a:avLst/>
          </a:prstGeom>
          <a:noFill/>
        </p:spPr>
        <p:txBody>
          <a:bodyPr wrap="none" rtlCol="0">
            <a:spAutoFit/>
          </a:bodyPr>
          <a:lstStyle/>
          <a:p>
            <a:r>
              <a:rPr lang="en-US" sz="900" dirty="0">
                <a:solidFill>
                  <a:schemeClr val="bg1">
                    <a:lumMod val="75000"/>
                  </a:schemeClr>
                </a:solidFill>
              </a:rPr>
              <a:t>[1] Maschmeier, Master Thesis (2024)</a:t>
            </a:r>
          </a:p>
        </p:txBody>
      </p:sp>
      <p:grpSp>
        <p:nvGrpSpPr>
          <p:cNvPr id="69" name="Group 68">
            <a:extLst>
              <a:ext uri="{FF2B5EF4-FFF2-40B4-BE49-F238E27FC236}">
                <a16:creationId xmlns:a16="http://schemas.microsoft.com/office/drawing/2014/main" id="{0DA1F5BA-76D0-55A4-C081-E82E9EA510A4}"/>
              </a:ext>
            </a:extLst>
          </p:cNvPr>
          <p:cNvGrpSpPr/>
          <p:nvPr/>
        </p:nvGrpSpPr>
        <p:grpSpPr>
          <a:xfrm>
            <a:off x="7581882" y="1655500"/>
            <a:ext cx="4059512" cy="3546999"/>
            <a:chOff x="7581882" y="1406912"/>
            <a:chExt cx="4059512" cy="3546999"/>
          </a:xfrm>
        </p:grpSpPr>
        <p:sp>
          <p:nvSpPr>
            <p:cNvPr id="9" name="Rounded Rectangle 8">
              <a:extLst>
                <a:ext uri="{FF2B5EF4-FFF2-40B4-BE49-F238E27FC236}">
                  <a16:creationId xmlns:a16="http://schemas.microsoft.com/office/drawing/2014/main" id="{FD09EEAB-3493-4CC4-A44A-A25E34868170}"/>
                </a:ext>
              </a:extLst>
            </p:cNvPr>
            <p:cNvSpPr/>
            <p:nvPr/>
          </p:nvSpPr>
          <p:spPr>
            <a:xfrm>
              <a:off x="8377245" y="2871433"/>
              <a:ext cx="2136777" cy="1115133"/>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Biomass</a:t>
              </a:r>
            </a:p>
          </p:txBody>
        </p:sp>
        <p:sp>
          <p:nvSpPr>
            <p:cNvPr id="10" name="TextBox 9">
              <a:extLst>
                <a:ext uri="{FF2B5EF4-FFF2-40B4-BE49-F238E27FC236}">
                  <a16:creationId xmlns:a16="http://schemas.microsoft.com/office/drawing/2014/main" id="{E448FF04-9219-E7D2-997C-D31DE2091271}"/>
                </a:ext>
              </a:extLst>
            </p:cNvPr>
            <p:cNvSpPr txBox="1"/>
            <p:nvPr/>
          </p:nvSpPr>
          <p:spPr>
            <a:xfrm>
              <a:off x="7581882" y="1929921"/>
              <a:ext cx="1031051" cy="369332"/>
            </a:xfrm>
            <a:prstGeom prst="rect">
              <a:avLst/>
            </a:prstGeom>
            <a:noFill/>
          </p:spPr>
          <p:txBody>
            <a:bodyPr wrap="none" rtlCol="0">
              <a:spAutoFit/>
            </a:bodyPr>
            <a:lstStyle/>
            <a:p>
              <a:r>
                <a:rPr lang="en-US" dirty="0"/>
                <a:t>Sucrose</a:t>
              </a:r>
            </a:p>
          </p:txBody>
        </p:sp>
        <p:sp>
          <p:nvSpPr>
            <p:cNvPr id="11" name="TextBox 10">
              <a:extLst>
                <a:ext uri="{FF2B5EF4-FFF2-40B4-BE49-F238E27FC236}">
                  <a16:creationId xmlns:a16="http://schemas.microsoft.com/office/drawing/2014/main" id="{0A6630FD-9467-E32A-2A69-4B2F6BA9AB76}"/>
                </a:ext>
              </a:extLst>
            </p:cNvPr>
            <p:cNvSpPr txBox="1"/>
            <p:nvPr/>
          </p:nvSpPr>
          <p:spPr>
            <a:xfrm>
              <a:off x="8749296" y="1406912"/>
              <a:ext cx="1082348" cy="646331"/>
            </a:xfrm>
            <a:prstGeom prst="rect">
              <a:avLst/>
            </a:prstGeom>
            <a:noFill/>
          </p:spPr>
          <p:txBody>
            <a:bodyPr wrap="none" rtlCol="0">
              <a:spAutoFit/>
            </a:bodyPr>
            <a:lstStyle/>
            <a:p>
              <a:r>
                <a:rPr lang="en-US" dirty="0"/>
                <a:t>Fructose</a:t>
              </a:r>
            </a:p>
            <a:p>
              <a:r>
                <a:rPr lang="en-US" dirty="0"/>
                <a:t>Glucose</a:t>
              </a:r>
            </a:p>
          </p:txBody>
        </p:sp>
        <p:sp>
          <p:nvSpPr>
            <p:cNvPr id="12" name="TextBox 11">
              <a:extLst>
                <a:ext uri="{FF2B5EF4-FFF2-40B4-BE49-F238E27FC236}">
                  <a16:creationId xmlns:a16="http://schemas.microsoft.com/office/drawing/2014/main" id="{AC330786-D6F4-D362-415A-18E56908790E}"/>
                </a:ext>
              </a:extLst>
            </p:cNvPr>
            <p:cNvSpPr txBox="1"/>
            <p:nvPr/>
          </p:nvSpPr>
          <p:spPr>
            <a:xfrm>
              <a:off x="9905148" y="1972701"/>
              <a:ext cx="1159292" cy="369332"/>
            </a:xfrm>
            <a:prstGeom prst="rect">
              <a:avLst/>
            </a:prstGeom>
            <a:noFill/>
          </p:spPr>
          <p:txBody>
            <a:bodyPr wrap="none" rtlCol="0">
              <a:spAutoFit/>
            </a:bodyPr>
            <a:lstStyle/>
            <a:p>
              <a:r>
                <a:rPr lang="en-US" dirty="0"/>
                <a:t>Ammonia</a:t>
              </a:r>
            </a:p>
          </p:txBody>
        </p:sp>
        <p:cxnSp>
          <p:nvCxnSpPr>
            <p:cNvPr id="19" name="Straight Arrow Connector 18">
              <a:extLst>
                <a:ext uri="{FF2B5EF4-FFF2-40B4-BE49-F238E27FC236}">
                  <a16:creationId xmlns:a16="http://schemas.microsoft.com/office/drawing/2014/main" id="{D00135EB-457A-2983-D66E-5980938205E0}"/>
                </a:ext>
              </a:extLst>
            </p:cNvPr>
            <p:cNvCxnSpPr>
              <a:cxnSpLocks/>
              <a:stCxn id="10" idx="2"/>
            </p:cNvCxnSpPr>
            <p:nvPr/>
          </p:nvCxnSpPr>
          <p:spPr>
            <a:xfrm>
              <a:off x="8097408" y="2299253"/>
              <a:ext cx="480622" cy="5706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B2E1F53-391F-7DC9-8702-61CB49CC80D7}"/>
                </a:ext>
              </a:extLst>
            </p:cNvPr>
            <p:cNvCxnSpPr>
              <a:cxnSpLocks/>
              <a:stCxn id="11" idx="2"/>
              <a:endCxn id="9" idx="0"/>
            </p:cNvCxnSpPr>
            <p:nvPr/>
          </p:nvCxnSpPr>
          <p:spPr>
            <a:xfrm>
              <a:off x="9290470" y="2053243"/>
              <a:ext cx="155164" cy="8181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3354C25-712D-FF59-B199-5656230B41C7}"/>
                </a:ext>
              </a:extLst>
            </p:cNvPr>
            <p:cNvCxnSpPr>
              <a:cxnSpLocks/>
              <a:stCxn id="12" idx="2"/>
            </p:cNvCxnSpPr>
            <p:nvPr/>
          </p:nvCxnSpPr>
          <p:spPr>
            <a:xfrm flipH="1">
              <a:off x="9941583" y="2342033"/>
              <a:ext cx="543211" cy="5174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B9476BC0-864D-4E48-B148-B2FBFEFB14C5}"/>
                </a:ext>
              </a:extLst>
            </p:cNvPr>
            <p:cNvSpPr txBox="1"/>
            <p:nvPr/>
          </p:nvSpPr>
          <p:spPr>
            <a:xfrm>
              <a:off x="10571870" y="3224888"/>
              <a:ext cx="1069524" cy="369332"/>
            </a:xfrm>
            <a:prstGeom prst="rect">
              <a:avLst/>
            </a:prstGeom>
            <a:noFill/>
          </p:spPr>
          <p:txBody>
            <a:bodyPr wrap="none" rtlCol="0">
              <a:spAutoFit/>
            </a:bodyPr>
            <a:lstStyle/>
            <a:p>
              <a:r>
                <a:rPr lang="en-US" dirty="0"/>
                <a:t>Biomass</a:t>
              </a:r>
            </a:p>
          </p:txBody>
        </p:sp>
        <p:sp>
          <p:nvSpPr>
            <p:cNvPr id="40" name="Arc 39">
              <a:extLst>
                <a:ext uri="{FF2B5EF4-FFF2-40B4-BE49-F238E27FC236}">
                  <a16:creationId xmlns:a16="http://schemas.microsoft.com/office/drawing/2014/main" id="{31E53ED6-1EC6-36A1-7D6A-B87A5AEF6A9A}"/>
                </a:ext>
              </a:extLst>
            </p:cNvPr>
            <p:cNvSpPr/>
            <p:nvPr/>
          </p:nvSpPr>
          <p:spPr>
            <a:xfrm rot="19390654">
              <a:off x="10543579" y="2893797"/>
              <a:ext cx="545821" cy="853576"/>
            </a:xfrm>
            <a:prstGeom prst="arc">
              <a:avLst>
                <a:gd name="adj1" fmla="val 16200000"/>
                <a:gd name="adj2" fmla="val 1048495"/>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07011987-1ECD-4528-40E1-B86FDB3FE55F}"/>
                </a:ext>
              </a:extLst>
            </p:cNvPr>
            <p:cNvSpPr/>
            <p:nvPr/>
          </p:nvSpPr>
          <p:spPr>
            <a:xfrm rot="5400000">
              <a:off x="10402083" y="3178939"/>
              <a:ext cx="545821" cy="853576"/>
            </a:xfrm>
            <a:prstGeom prst="arc">
              <a:avLst>
                <a:gd name="adj1" fmla="val 16200000"/>
                <a:gd name="adj2" fmla="val 1048495"/>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C508C90-7B87-D721-D0BB-860E6A0D7284}"/>
                </a:ext>
              </a:extLst>
            </p:cNvPr>
            <p:cNvCxnSpPr>
              <a:cxnSpLocks/>
              <a:stCxn id="9" idx="2"/>
              <a:endCxn id="65" idx="0"/>
            </p:cNvCxnSpPr>
            <p:nvPr/>
          </p:nvCxnSpPr>
          <p:spPr>
            <a:xfrm flipH="1">
              <a:off x="9445633" y="3986566"/>
              <a:ext cx="1" cy="5980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B954DE17-1D6B-0D86-D229-027234043807}"/>
                </a:ext>
              </a:extLst>
            </p:cNvPr>
            <p:cNvSpPr txBox="1"/>
            <p:nvPr/>
          </p:nvSpPr>
          <p:spPr>
            <a:xfrm>
              <a:off x="8833895" y="4584579"/>
              <a:ext cx="1223476" cy="369332"/>
            </a:xfrm>
            <a:prstGeom prst="rect">
              <a:avLst/>
            </a:prstGeom>
            <a:noFill/>
          </p:spPr>
          <p:txBody>
            <a:bodyPr wrap="none" rtlCol="0">
              <a:spAutoFit/>
            </a:bodyPr>
            <a:lstStyle/>
            <a:p>
              <a:r>
                <a:rPr lang="en-US" dirty="0"/>
                <a:t>Malic Acid</a:t>
              </a:r>
            </a:p>
          </p:txBody>
        </p:sp>
        <p:sp>
          <p:nvSpPr>
            <p:cNvPr id="68" name="Arc 67">
              <a:extLst>
                <a:ext uri="{FF2B5EF4-FFF2-40B4-BE49-F238E27FC236}">
                  <a16:creationId xmlns:a16="http://schemas.microsoft.com/office/drawing/2014/main" id="{4F9E0050-D41D-23B1-C2C6-2123E972A4F6}"/>
                </a:ext>
              </a:extLst>
            </p:cNvPr>
            <p:cNvSpPr/>
            <p:nvPr/>
          </p:nvSpPr>
          <p:spPr>
            <a:xfrm rot="3405124">
              <a:off x="8034211" y="1849064"/>
              <a:ext cx="983103" cy="1184275"/>
            </a:xfrm>
            <a:prstGeom prst="arc">
              <a:avLst>
                <a:gd name="adj1" fmla="val 16467032"/>
                <a:gd name="adj2" fmla="val 251930"/>
              </a:avLst>
            </a:prstGeom>
            <a:ln w="1270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A840499-F14E-0B27-13D8-AECD54707E23}"/>
                  </a:ext>
                </a:extLst>
              </p:cNvPr>
              <p:cNvSpPr txBox="1"/>
              <p:nvPr/>
            </p:nvSpPr>
            <p:spPr>
              <a:xfrm>
                <a:off x="4875239" y="4872697"/>
                <a:ext cx="2315698" cy="659604"/>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𝑚𝑎𝑥</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𝑆</m:t>
                          </m:r>
                        </m:den>
                      </m:f>
                    </m:oMath>
                  </m:oMathPara>
                </a14:m>
                <a:endParaRPr lang="en-US" dirty="0"/>
              </a:p>
            </p:txBody>
          </p:sp>
        </mc:Choice>
        <mc:Fallback xmlns="">
          <p:sp>
            <p:nvSpPr>
              <p:cNvPr id="4" name="TextBox 3">
                <a:extLst>
                  <a:ext uri="{FF2B5EF4-FFF2-40B4-BE49-F238E27FC236}">
                    <a16:creationId xmlns:a16="http://schemas.microsoft.com/office/drawing/2014/main" id="{1A840499-F14E-0B27-13D8-AECD54707E23}"/>
                  </a:ext>
                </a:extLst>
              </p:cNvPr>
              <p:cNvSpPr txBox="1">
                <a:spLocks noRot="1" noChangeAspect="1" noMove="1" noResize="1" noEditPoints="1" noAdjustHandles="1" noChangeArrowheads="1" noChangeShapeType="1" noTextEdit="1"/>
              </p:cNvSpPr>
              <p:nvPr/>
            </p:nvSpPr>
            <p:spPr>
              <a:xfrm>
                <a:off x="4875239" y="4872697"/>
                <a:ext cx="2315698" cy="659604"/>
              </a:xfrm>
              <a:prstGeom prst="rect">
                <a:avLst/>
              </a:prstGeom>
              <a:blipFill>
                <a:blip r:embed="rId4"/>
                <a:stretch>
                  <a:fillRect/>
                </a:stretch>
              </a:blipFill>
            </p:spPr>
            <p:txBody>
              <a:bodyPr/>
              <a:lstStyle/>
              <a:p>
                <a:r>
                  <a:rPr lang="en-US">
                    <a:noFill/>
                  </a:rPr>
                  <a:t> </a:t>
                </a:r>
              </a:p>
            </p:txBody>
          </p:sp>
        </mc:Fallback>
      </mc:AlternateContent>
      <p:graphicFrame>
        <p:nvGraphicFramePr>
          <p:cNvPr id="18" name="Table 17">
            <a:extLst>
              <a:ext uri="{FF2B5EF4-FFF2-40B4-BE49-F238E27FC236}">
                <a16:creationId xmlns:a16="http://schemas.microsoft.com/office/drawing/2014/main" id="{43539748-8B0C-CBE3-D739-F477B236C135}"/>
              </a:ext>
            </a:extLst>
          </p:cNvPr>
          <p:cNvGraphicFramePr>
            <a:graphicFrameLocks noGrp="1"/>
          </p:cNvGraphicFramePr>
          <p:nvPr>
            <p:extLst>
              <p:ext uri="{D42A27DB-BD31-4B8C-83A1-F6EECF244321}">
                <p14:modId xmlns:p14="http://schemas.microsoft.com/office/powerpoint/2010/main" val="3541715313"/>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98207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F2DC4-2D8E-49EC-CBC5-862C89766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2E064-5926-4322-166D-973E5FD6F407}"/>
              </a:ext>
            </a:extLst>
          </p:cNvPr>
          <p:cNvSpPr>
            <a:spLocks noGrp="1"/>
          </p:cNvSpPr>
          <p:nvPr>
            <p:ph type="title"/>
          </p:nvPr>
        </p:nvSpPr>
        <p:spPr>
          <a:xfrm>
            <a:off x="384000" y="233361"/>
            <a:ext cx="11424000" cy="543600"/>
          </a:xfrm>
        </p:spPr>
        <p:txBody>
          <a:bodyPr/>
          <a:lstStyle/>
          <a:p>
            <a:r>
              <a:rPr lang="en-US" dirty="0"/>
              <a:t>Case Study: Malic Acid Batch Production</a:t>
            </a:r>
          </a:p>
        </p:txBody>
      </p:sp>
      <p:sp>
        <p:nvSpPr>
          <p:cNvPr id="3" name="Footer Placeholder 2">
            <a:extLst>
              <a:ext uri="{FF2B5EF4-FFF2-40B4-BE49-F238E27FC236}">
                <a16:creationId xmlns:a16="http://schemas.microsoft.com/office/drawing/2014/main" id="{32B64D2D-1DD8-CEC9-6C80-BA0D1E40AA12}"/>
              </a:ext>
            </a:extLst>
          </p:cNvPr>
          <p:cNvSpPr>
            <a:spLocks noGrp="1"/>
          </p:cNvSpPr>
          <p:nvPr>
            <p:ph type="ftr" sz="quarter" idx="11"/>
          </p:nvPr>
        </p:nvSpPr>
        <p:spPr/>
        <p:txBody>
          <a:bodyPr/>
          <a:lstStyle/>
          <a:p>
            <a:pPr>
              <a:defRPr/>
            </a:pPr>
            <a:r>
              <a:rPr lang="de-DE"/>
              <a:t>8 of 14</a:t>
            </a:r>
            <a:endParaRPr lang="de-DE" dirty="0"/>
          </a:p>
        </p:txBody>
      </p:sp>
      <p:sp>
        <p:nvSpPr>
          <p:cNvPr id="5" name="Text Placeholder 3">
            <a:extLst>
              <a:ext uri="{FF2B5EF4-FFF2-40B4-BE49-F238E27FC236}">
                <a16:creationId xmlns:a16="http://schemas.microsoft.com/office/drawing/2014/main" id="{DBF58CF3-283D-8FEB-13C5-F955E09C747F}"/>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baseline="30000" dirty="0"/>
          </a:p>
        </p:txBody>
      </p:sp>
      <p:pic>
        <p:nvPicPr>
          <p:cNvPr id="4" name="Picture 3">
            <a:extLst>
              <a:ext uri="{FF2B5EF4-FFF2-40B4-BE49-F238E27FC236}">
                <a16:creationId xmlns:a16="http://schemas.microsoft.com/office/drawing/2014/main" id="{6BFB25E9-7600-BE07-4F0D-5922E30AEBDD}"/>
              </a:ext>
            </a:extLst>
          </p:cNvPr>
          <p:cNvPicPr>
            <a:picLocks noChangeAspect="1"/>
          </p:cNvPicPr>
          <p:nvPr/>
        </p:nvPicPr>
        <p:blipFill>
          <a:blip r:embed="rId2"/>
          <a:stretch>
            <a:fillRect/>
          </a:stretch>
        </p:blipFill>
        <p:spPr>
          <a:xfrm>
            <a:off x="2621280" y="822959"/>
            <a:ext cx="6949439" cy="5212080"/>
          </a:xfrm>
          <a:prstGeom prst="rect">
            <a:avLst/>
          </a:prstGeom>
        </p:spPr>
      </p:pic>
      <p:graphicFrame>
        <p:nvGraphicFramePr>
          <p:cNvPr id="6" name="Table 5">
            <a:extLst>
              <a:ext uri="{FF2B5EF4-FFF2-40B4-BE49-F238E27FC236}">
                <a16:creationId xmlns:a16="http://schemas.microsoft.com/office/drawing/2014/main" id="{318CBBC2-CE5F-81EB-3788-3CDCF890E2BD}"/>
              </a:ext>
            </a:extLst>
          </p:cNvPr>
          <p:cNvGraphicFramePr>
            <a:graphicFrameLocks noGrp="1"/>
          </p:cNvGraphicFramePr>
          <p:nvPr>
            <p:extLst>
              <p:ext uri="{D42A27DB-BD31-4B8C-83A1-F6EECF244321}">
                <p14:modId xmlns:p14="http://schemas.microsoft.com/office/powerpoint/2010/main" val="671032117"/>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5984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3C19A-DBF8-EB15-DF91-06C1BBACD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F20EC-9D6E-C54F-CEE3-047B2B859489}"/>
              </a:ext>
            </a:extLst>
          </p:cNvPr>
          <p:cNvSpPr>
            <a:spLocks noGrp="1"/>
          </p:cNvSpPr>
          <p:nvPr>
            <p:ph type="title"/>
          </p:nvPr>
        </p:nvSpPr>
        <p:spPr>
          <a:xfrm>
            <a:off x="384000" y="233361"/>
            <a:ext cx="11424000" cy="543600"/>
          </a:xfrm>
        </p:spPr>
        <p:txBody>
          <a:bodyPr/>
          <a:lstStyle/>
          <a:p>
            <a:r>
              <a:rPr lang="en-US" dirty="0"/>
              <a:t>Case Study: Malic Acid Batch Production</a:t>
            </a:r>
          </a:p>
        </p:txBody>
      </p:sp>
      <p:sp>
        <p:nvSpPr>
          <p:cNvPr id="3" name="Footer Placeholder 2">
            <a:extLst>
              <a:ext uri="{FF2B5EF4-FFF2-40B4-BE49-F238E27FC236}">
                <a16:creationId xmlns:a16="http://schemas.microsoft.com/office/drawing/2014/main" id="{2540AE80-8141-BCB8-551B-37C5D10C9E60}"/>
              </a:ext>
            </a:extLst>
          </p:cNvPr>
          <p:cNvSpPr>
            <a:spLocks noGrp="1"/>
          </p:cNvSpPr>
          <p:nvPr>
            <p:ph type="ftr" sz="quarter" idx="11"/>
          </p:nvPr>
        </p:nvSpPr>
        <p:spPr/>
        <p:txBody>
          <a:bodyPr/>
          <a:lstStyle/>
          <a:p>
            <a:pPr>
              <a:defRPr/>
            </a:pPr>
            <a:r>
              <a:rPr lang="de-DE"/>
              <a:t>9 of 14</a:t>
            </a:r>
            <a:endParaRPr lang="de-DE" dirty="0"/>
          </a:p>
        </p:txBody>
      </p:sp>
      <p:sp>
        <p:nvSpPr>
          <p:cNvPr id="5" name="Text Placeholder 3">
            <a:extLst>
              <a:ext uri="{FF2B5EF4-FFF2-40B4-BE49-F238E27FC236}">
                <a16:creationId xmlns:a16="http://schemas.microsoft.com/office/drawing/2014/main" id="{D27017C7-34C6-3492-750F-1D6F314CF5E5}"/>
              </a:ext>
            </a:extLst>
          </p:cNvPr>
          <p:cNvSpPr txBox="1">
            <a:spLocks/>
          </p:cNvSpPr>
          <p:nvPr/>
        </p:nvSpPr>
        <p:spPr>
          <a:xfrm>
            <a:off x="383118" y="1018953"/>
            <a:ext cx="11425767" cy="4820093"/>
          </a:xfrm>
          <a:prstGeom prst="rect">
            <a:avLst/>
          </a:prstGeom>
        </p:spPr>
        <p:txBody>
          <a:bodyPr/>
          <a:lstStyle>
            <a:lvl1pPr marL="216000" indent="-216000" algn="l" defTabSz="216000" rtl="0" eaLnBrk="1" fontAlgn="base" hangingPunct="1">
              <a:lnSpc>
                <a:spcPct val="100000"/>
              </a:lnSpc>
              <a:spcBef>
                <a:spcPts val="0"/>
              </a:spcBef>
              <a:spcAft>
                <a:spcPct val="0"/>
              </a:spcAft>
              <a:buClr>
                <a:schemeClr val="tx2"/>
              </a:buClr>
              <a:buFont typeface="Arial" panose="020B0604020202020204" pitchFamily="34" charset="0"/>
              <a:buChar char="•"/>
              <a:tabLst>
                <a:tab pos="216000" algn="l"/>
              </a:tabLst>
              <a:defRPr sz="1800" kern="1200">
                <a:solidFill>
                  <a:schemeClr val="tx1"/>
                </a:solidFill>
                <a:latin typeface="Arial" panose="020B0604020202020204" pitchFamily="34" charset="0"/>
                <a:ea typeface="+mn-ea"/>
                <a:cs typeface="Arial" panose="020B0604020202020204" pitchFamily="34" charset="0"/>
              </a:defRPr>
            </a:lvl1pPr>
            <a:lvl2pPr marL="432000" indent="-215900" algn="l" rtl="0" eaLnBrk="1" fontAlgn="base" hangingPunct="1">
              <a:lnSpc>
                <a:spcPct val="100000"/>
              </a:lnSpc>
              <a:spcBef>
                <a:spcPts val="0"/>
              </a:spcBef>
              <a:spcAft>
                <a:spcPct val="0"/>
              </a:spcAft>
              <a:buClr>
                <a:schemeClr val="tx2"/>
              </a:buClr>
              <a:buFont typeface="Symbol" panose="05050102010706020507" pitchFamily="18" charset="2"/>
              <a:buChar char="-"/>
              <a:tabLst>
                <a:tab pos="432000" algn="l"/>
              </a:tabLst>
              <a:defRPr sz="1600" kern="1200">
                <a:solidFill>
                  <a:schemeClr val="tx1"/>
                </a:solidFill>
                <a:latin typeface="Arial" panose="020B0604020202020204" pitchFamily="34" charset="0"/>
                <a:ea typeface="+mn-ea"/>
                <a:cs typeface="Arial" panose="020B0604020202020204" pitchFamily="34" charset="0"/>
              </a:defRPr>
            </a:lvl2pPr>
            <a:lvl3pPr marL="648000" indent="-215900" algn="l" defTabSz="216000" rtl="0" eaLnBrk="1" fontAlgn="base" hangingPunct="1">
              <a:lnSpc>
                <a:spcPct val="100000"/>
              </a:lnSpc>
              <a:spcBef>
                <a:spcPts val="0"/>
              </a:spcBef>
              <a:spcAft>
                <a:spcPct val="0"/>
              </a:spcAft>
              <a:buClr>
                <a:schemeClr val="tx2"/>
              </a:buClr>
              <a:buSzPct val="80000"/>
              <a:buFont typeface="Wingdings" panose="05000000000000000000" pitchFamily="2" charset="2"/>
              <a:buChar char="§"/>
              <a:tabLst>
                <a:tab pos="648000" algn="l"/>
              </a:tabLst>
              <a:defRPr sz="1600" kern="1200">
                <a:solidFill>
                  <a:schemeClr val="tx1"/>
                </a:solidFill>
                <a:latin typeface="Arial" panose="020B0604020202020204" pitchFamily="34" charset="0"/>
                <a:ea typeface="+mn-ea"/>
                <a:cs typeface="Arial" panose="020B0604020202020204" pitchFamily="34" charset="0"/>
              </a:defRPr>
            </a:lvl3pPr>
            <a:lvl4pPr marL="864000" indent="-216000" algn="l" defTabSz="216000" rtl="0" eaLnBrk="1" fontAlgn="base" hangingPunct="1">
              <a:lnSpc>
                <a:spcPct val="100000"/>
              </a:lnSpc>
              <a:spcBef>
                <a:spcPts val="0"/>
              </a:spcBef>
              <a:spcAft>
                <a:spcPct val="0"/>
              </a:spcAft>
              <a:buClr>
                <a:schemeClr val="tx2"/>
              </a:buClr>
              <a:buSzPct val="100000"/>
              <a:buFont typeface="Arial" panose="020B0604020202020204" pitchFamily="34" charset="0"/>
              <a:buChar char="-"/>
              <a:tabLst>
                <a:tab pos="8640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216000" algn="l" rtl="0" eaLnBrk="1" fontAlgn="base" hangingPunct="1">
              <a:lnSpc>
                <a:spcPct val="90000"/>
              </a:lnSpc>
              <a:spcBef>
                <a:spcPts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baseline="30000" dirty="0"/>
          </a:p>
        </p:txBody>
      </p:sp>
      <p:pic>
        <p:nvPicPr>
          <p:cNvPr id="6" name="Picture 5">
            <a:extLst>
              <a:ext uri="{FF2B5EF4-FFF2-40B4-BE49-F238E27FC236}">
                <a16:creationId xmlns:a16="http://schemas.microsoft.com/office/drawing/2014/main" id="{35D10214-24B0-C46A-8396-2D8CD4F4F72D}"/>
              </a:ext>
            </a:extLst>
          </p:cNvPr>
          <p:cNvPicPr>
            <a:picLocks noChangeAspect="1"/>
          </p:cNvPicPr>
          <p:nvPr/>
        </p:nvPicPr>
        <p:blipFill>
          <a:blip r:embed="rId2"/>
          <a:stretch>
            <a:fillRect/>
          </a:stretch>
        </p:blipFill>
        <p:spPr>
          <a:xfrm>
            <a:off x="2621280" y="822959"/>
            <a:ext cx="6949440" cy="5212080"/>
          </a:xfrm>
          <a:prstGeom prst="rect">
            <a:avLst/>
          </a:prstGeom>
        </p:spPr>
      </p:pic>
      <p:graphicFrame>
        <p:nvGraphicFramePr>
          <p:cNvPr id="4" name="Table 3">
            <a:extLst>
              <a:ext uri="{FF2B5EF4-FFF2-40B4-BE49-F238E27FC236}">
                <a16:creationId xmlns:a16="http://schemas.microsoft.com/office/drawing/2014/main" id="{B3338C76-BBAB-25C9-876A-18450264E0DF}"/>
              </a:ext>
            </a:extLst>
          </p:cNvPr>
          <p:cNvGraphicFramePr>
            <a:graphicFrameLocks noGrp="1"/>
          </p:cNvGraphicFramePr>
          <p:nvPr>
            <p:extLst>
              <p:ext uri="{D42A27DB-BD31-4B8C-83A1-F6EECF244321}">
                <p14:modId xmlns:p14="http://schemas.microsoft.com/office/powerpoint/2010/main" val="3698108048"/>
              </p:ext>
            </p:extLst>
          </p:nvPr>
        </p:nvGraphicFramePr>
        <p:xfrm>
          <a:off x="384000" y="-5959"/>
          <a:ext cx="11424000" cy="259080"/>
        </p:xfrm>
        <a:graphic>
          <a:graphicData uri="http://schemas.openxmlformats.org/drawingml/2006/table">
            <a:tbl>
              <a:tblPr firstRow="1" bandRow="1">
                <a:tableStyleId>{2D5ABB26-0587-4C30-8999-92F81FD0307C}</a:tableStyleId>
              </a:tblPr>
              <a:tblGrid>
                <a:gridCol w="2284800">
                  <a:extLst>
                    <a:ext uri="{9D8B030D-6E8A-4147-A177-3AD203B41FA5}">
                      <a16:colId xmlns:a16="http://schemas.microsoft.com/office/drawing/2014/main" val="49231117"/>
                    </a:ext>
                  </a:extLst>
                </a:gridCol>
                <a:gridCol w="2284800">
                  <a:extLst>
                    <a:ext uri="{9D8B030D-6E8A-4147-A177-3AD203B41FA5}">
                      <a16:colId xmlns:a16="http://schemas.microsoft.com/office/drawing/2014/main" val="2940339923"/>
                    </a:ext>
                  </a:extLst>
                </a:gridCol>
                <a:gridCol w="2284800">
                  <a:extLst>
                    <a:ext uri="{9D8B030D-6E8A-4147-A177-3AD203B41FA5}">
                      <a16:colId xmlns:a16="http://schemas.microsoft.com/office/drawing/2014/main" val="1605611971"/>
                    </a:ext>
                  </a:extLst>
                </a:gridCol>
                <a:gridCol w="2284800">
                  <a:extLst>
                    <a:ext uri="{9D8B030D-6E8A-4147-A177-3AD203B41FA5}">
                      <a16:colId xmlns:a16="http://schemas.microsoft.com/office/drawing/2014/main" val="2215821048"/>
                    </a:ext>
                  </a:extLst>
                </a:gridCol>
                <a:gridCol w="2284800">
                  <a:extLst>
                    <a:ext uri="{9D8B030D-6E8A-4147-A177-3AD203B41FA5}">
                      <a16:colId xmlns:a16="http://schemas.microsoft.com/office/drawing/2014/main" val="266192682"/>
                    </a:ext>
                  </a:extLst>
                </a:gridCol>
              </a:tblGrid>
              <a:tr h="239320">
                <a:tc>
                  <a:txBody>
                    <a:bodyPr/>
                    <a:lstStyle/>
                    <a:p>
                      <a:pPr algn="ctr"/>
                      <a:r>
                        <a:rPr lang="en-US" sz="1100" u="none" dirty="0"/>
                        <a:t>Stochastic Model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Optimal Stopping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u="sng" dirty="0"/>
                        <a:t>Case Study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Results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dirty="0"/>
                        <a:t>Conclusions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7982254"/>
                  </a:ext>
                </a:extLst>
              </a:tr>
            </a:tbl>
          </a:graphicData>
        </a:graphic>
      </p:graphicFrame>
    </p:spTree>
    <p:extLst>
      <p:ext uri="{BB962C8B-B14F-4D97-AF65-F5344CB8AC3E}">
        <p14:creationId xmlns:p14="http://schemas.microsoft.com/office/powerpoint/2010/main" val="1769073600"/>
      </p:ext>
    </p:extLst>
  </p:cSld>
  <p:clrMapOvr>
    <a:masterClrMapping/>
  </p:clrMapOvr>
</p:sld>
</file>

<file path=ppt/theme/theme1.xml><?xml version="1.0" encoding="utf-8"?>
<a:theme xmlns:a="http://schemas.openxmlformats.org/drawingml/2006/main" name="RWTH Inhaltsfolien">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t_präsentationsvorlage_16zu9.potx" id="{D34B4C86-DAD0-4314-A273-F05447F1280D}" vid="{1B063F7B-8B9B-417E-8379-46188409A6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RWTH Inhaltsfolien</Template>
  <TotalTime>0</TotalTime>
  <Words>1510</Words>
  <Application>Microsoft Office PowerPoint</Application>
  <PresentationFormat>Widescreen</PresentationFormat>
  <Paragraphs>443</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Symbol</vt:lpstr>
      <vt:lpstr>Wingdings</vt:lpstr>
      <vt:lpstr>RWTH Inhaltsfolien</vt:lpstr>
      <vt:lpstr>Optimal Stopping for Batch Bioprocesses: A Stochastic Differential Analysis</vt:lpstr>
      <vt:lpstr>State of the art: Stochastic Chemical Systems</vt:lpstr>
      <vt:lpstr>Stochastic Batch Bioreactor</vt:lpstr>
      <vt:lpstr>Optimal stopping Problem</vt:lpstr>
      <vt:lpstr>Longstaff-Schwartz Algorithm</vt:lpstr>
      <vt:lpstr>Longstaff-Schwartz Algorithm</vt:lpstr>
      <vt:lpstr>Case Study: Malic Acid Batch Production (AVT.BioVT)</vt:lpstr>
      <vt:lpstr>Case Study: Malic Acid Batch Production</vt:lpstr>
      <vt:lpstr>Case Study: Malic Acid Batch Production</vt:lpstr>
      <vt:lpstr>Optimal Stopping Problem</vt:lpstr>
      <vt:lpstr>Results</vt:lpstr>
      <vt:lpstr>Results</vt:lpstr>
      <vt:lpstr>Conclusions</vt:lpstr>
      <vt:lpstr>PowerPoint Presentation</vt:lpstr>
      <vt:lpstr>Malic Acid Simulation With BioVT Parameters [1]</vt:lpstr>
      <vt:lpstr>Malic Acid Simulation With New Parameters</vt:lpstr>
      <vt:lpstr>Stiffness Ratios</vt:lpstr>
      <vt:lpstr>Longstaff-Schwartz Algorithm</vt:lpstr>
      <vt:lpstr>Optimal Stopping: From Finance to Bioreactors</vt:lpstr>
      <vt:lpstr>Results</vt:lpstr>
      <vt:lpstr>Results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Rafif Ramadhan</dc:creator>
  <cp:lastModifiedBy>Rafif Ramadhan</cp:lastModifiedBy>
  <cp:revision>41</cp:revision>
  <dcterms:created xsi:type="dcterms:W3CDTF">2025-06-17T15:46:58Z</dcterms:created>
  <dcterms:modified xsi:type="dcterms:W3CDTF">2025-07-28T06:17:56Z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7606f69-b0ae-4874-be30-7d43a3c7be10_Enabled">
    <vt:lpwstr>true</vt:lpwstr>
  </property>
  <property fmtid="{D5CDD505-2E9C-101B-9397-08002B2CF9AE}" pid="3" name="MSIP_Label_f7606f69-b0ae-4874-be30-7d43a3c7be10_SetDate">
    <vt:lpwstr>2025-07-16T14:26:51Z</vt:lpwstr>
  </property>
  <property fmtid="{D5CDD505-2E9C-101B-9397-08002B2CF9AE}" pid="4" name="MSIP_Label_f7606f69-b0ae-4874-be30-7d43a3c7be10_Method">
    <vt:lpwstr>Standard</vt:lpwstr>
  </property>
  <property fmtid="{D5CDD505-2E9C-101B-9397-08002B2CF9AE}" pid="5" name="MSIP_Label_f7606f69-b0ae-4874-be30-7d43a3c7be10_Name">
    <vt:lpwstr>defa4170-0d19-0005-0001-bc88714345d2</vt:lpwstr>
  </property>
  <property fmtid="{D5CDD505-2E9C-101B-9397-08002B2CF9AE}" pid="6" name="MSIP_Label_f7606f69-b0ae-4874-be30-7d43a3c7be10_SiteId">
    <vt:lpwstr>4130bd39-7c53-419c-b1e5-8758d6d63f21</vt:lpwstr>
  </property>
  <property fmtid="{D5CDD505-2E9C-101B-9397-08002B2CF9AE}" pid="7" name="MSIP_Label_f7606f69-b0ae-4874-be30-7d43a3c7be10_ActionId">
    <vt:lpwstr>40dd8e68-9b20-49a0-acae-de6e3a7cb20d</vt:lpwstr>
  </property>
  <property fmtid="{D5CDD505-2E9C-101B-9397-08002B2CF9AE}" pid="8" name="MSIP_Label_f7606f69-b0ae-4874-be30-7d43a3c7be10_ContentBits">
    <vt:lpwstr>0</vt:lpwstr>
  </property>
  <property fmtid="{D5CDD505-2E9C-101B-9397-08002B2CF9AE}" pid="9" name="MSIP_Label_f7606f69-b0ae-4874-be30-7d43a3c7be10_Tag">
    <vt:lpwstr>50, 3, 0, 1</vt:lpwstr>
  </property>
</Properties>
</file>